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5"/>
  </p:notesMasterIdLst>
  <p:sldIdLst>
    <p:sldId id="256" r:id="rId2"/>
    <p:sldId id="282" r:id="rId3"/>
    <p:sldId id="1119" r:id="rId4"/>
    <p:sldId id="1106" r:id="rId5"/>
    <p:sldId id="1120" r:id="rId6"/>
    <p:sldId id="1121" r:id="rId7"/>
    <p:sldId id="1107" r:id="rId8"/>
    <p:sldId id="1117" r:id="rId9"/>
    <p:sldId id="602" r:id="rId10"/>
    <p:sldId id="273" r:id="rId11"/>
    <p:sldId id="274" r:id="rId12"/>
    <p:sldId id="275" r:id="rId13"/>
    <p:sldId id="276"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119"/>
            <p14:sldId id="1106"/>
            <p14:sldId id="1120"/>
            <p14:sldId id="1121"/>
            <p14:sldId id="1107"/>
            <p14:sldId id="1117"/>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9" autoAdjust="0"/>
    <p:restoredTop sz="96447" autoAdjust="0"/>
  </p:normalViewPr>
  <p:slideViewPr>
    <p:cSldViewPr snapToGrid="0">
      <p:cViewPr varScale="1">
        <p:scale>
          <a:sx n="89" d="100"/>
          <a:sy n="89" d="100"/>
        </p:scale>
        <p:origin x="1116" y="8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2021-05-18</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Inverse quadratic interpolation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Inverse quadratic interpolation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Inverse quadratic interpolation</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Inverse quadratic interpolation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Inverse quadratic interpolation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Inverse quadratic interpolation</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Inverse quadratic interpolation</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Inverse quadratic interpolation</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Inverse quadratic interpolation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Inverse quadratic interpolation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Inverse quadratic interpolation</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audio" Target="../media/media3.m4a"/><Relationship Id="rId7" Type="http://schemas.openxmlformats.org/officeDocument/2006/relationships/oleObject" Target="../embeddings/oleObject2.bin"/><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audio" Target="../media/media4.m4a"/><Relationship Id="rId7" Type="http://schemas.openxmlformats.org/officeDocument/2006/relationships/oleObject" Target="../embeddings/oleObject4.bin"/><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1.wmf"/><Relationship Id="rId11" Type="http://schemas.openxmlformats.org/officeDocument/2006/relationships/image" Target="../media/image8.png"/><Relationship Id="rId5" Type="http://schemas.openxmlformats.org/officeDocument/2006/relationships/oleObject" Target="../embeddings/oleObject3.bin"/><Relationship Id="rId10" Type="http://schemas.openxmlformats.org/officeDocument/2006/relationships/image" Target="../media/image13.wmf"/><Relationship Id="rId4" Type="http://schemas.openxmlformats.org/officeDocument/2006/relationships/slideLayout" Target="../slideLayouts/slideLayout2.xml"/><Relationship Id="rId9" Type="http://schemas.openxmlformats.org/officeDocument/2006/relationships/oleObject" Target="../embeddings/oleObject5.bin"/></Relationships>
</file>

<file path=ppt/slides/_rels/slide5.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audio" Target="../media/media5.m4a"/><Relationship Id="rId7" Type="http://schemas.openxmlformats.org/officeDocument/2006/relationships/oleObject" Target="../embeddings/oleObject4.bin"/><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1.wmf"/><Relationship Id="rId11" Type="http://schemas.openxmlformats.org/officeDocument/2006/relationships/image" Target="../media/image8.png"/><Relationship Id="rId5" Type="http://schemas.openxmlformats.org/officeDocument/2006/relationships/oleObject" Target="../embeddings/oleObject3.bin"/><Relationship Id="rId10" Type="http://schemas.openxmlformats.org/officeDocument/2006/relationships/image" Target="../media/image13.wmf"/><Relationship Id="rId4" Type="http://schemas.openxmlformats.org/officeDocument/2006/relationships/slideLayout" Target="../slideLayouts/slideLayout2.xml"/><Relationship Id="rId9"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8" Type="http://schemas.openxmlformats.org/officeDocument/2006/relationships/image" Target="../media/image12.wmf"/><Relationship Id="rId13" Type="http://schemas.openxmlformats.org/officeDocument/2006/relationships/image" Target="../media/image8.png"/><Relationship Id="rId3" Type="http://schemas.openxmlformats.org/officeDocument/2006/relationships/audio" Target="../media/media6.m4a"/><Relationship Id="rId7" Type="http://schemas.openxmlformats.org/officeDocument/2006/relationships/oleObject" Target="../embeddings/oleObject4.bin"/><Relationship Id="rId12" Type="http://schemas.openxmlformats.org/officeDocument/2006/relationships/image" Target="../media/image14.wmf"/><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1.w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13.wmf"/><Relationship Id="rId4" Type="http://schemas.openxmlformats.org/officeDocument/2006/relationships/slideLayout" Target="../slideLayouts/slideLayout2.xml"/><Relationship Id="rId9"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Inverse quadratic interpolation</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5E08B3FD-54B2-43EF-9064-D356C27346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0366"/>
    </mc:Choice>
    <mc:Fallback xmlns="">
      <p:transition spd="slow" advTm="10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sz="2000" dirty="0"/>
              <a:t>[1]	 https://en.wikipedia.org/wiki/Inverse_quadratic_interpolation</a:t>
            </a:r>
          </a:p>
        </p:txBody>
      </p:sp>
      <p:sp>
        <p:nvSpPr>
          <p:cNvPr id="4" name="Footer Placeholder 3"/>
          <p:cNvSpPr>
            <a:spLocks noGrp="1"/>
          </p:cNvSpPr>
          <p:nvPr>
            <p:ph type="ftr" sz="quarter" idx="11"/>
          </p:nvPr>
        </p:nvSpPr>
        <p:spPr/>
        <p:txBody>
          <a:bodyPr/>
          <a:lstStyle/>
          <a:p>
            <a:r>
              <a:rPr lang="en-US"/>
              <a:t>Inverse quadratic interpolation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10</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Inverse quadratic interpolation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Inverse quadratic interpolation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12</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Inverse quadratic interpolation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Introduce the idea of using interpolating quadratics</a:t>
            </a:r>
          </a:p>
          <a:p>
            <a:pPr lvl="1"/>
            <a:r>
              <a:rPr lang="en-US" dirty="0"/>
              <a:t>Discuss approximating the inverse of a function</a:t>
            </a:r>
          </a:p>
          <a:p>
            <a:pPr lvl="1"/>
            <a:r>
              <a:rPr lang="en-US" dirty="0"/>
              <a:t>Describe how to use the approximation of the inverse to approximate the root</a:t>
            </a:r>
          </a:p>
          <a:p>
            <a:pPr lvl="1"/>
            <a:r>
              <a:rPr lang="en-US" dirty="0"/>
              <a:t>Describe the rate of convergence</a:t>
            </a:r>
          </a:p>
          <a:p>
            <a:pPr marL="457200" lvl="1" indent="0">
              <a:buNone/>
            </a:pPr>
            <a:endParaRPr lang="en-US" dirty="0"/>
          </a:p>
          <a:p>
            <a:pPr marL="457200" lvl="1" indent="0">
              <a:buNone/>
            </a:pPr>
            <a:endParaRPr lang="en-US" dirty="0"/>
          </a:p>
        </p:txBody>
      </p:sp>
      <p:sp>
        <p:nvSpPr>
          <p:cNvPr id="4" name="Footer Placeholder 3"/>
          <p:cNvSpPr>
            <a:spLocks noGrp="1"/>
          </p:cNvSpPr>
          <p:nvPr>
            <p:ph type="ftr" sz="quarter" idx="11"/>
          </p:nvPr>
        </p:nvSpPr>
        <p:spPr/>
        <p:txBody>
          <a:bodyPr/>
          <a:lstStyle/>
          <a:p>
            <a:r>
              <a:rPr lang="en-US"/>
              <a:t>Inverse quadratic interpolation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5C2BBF25-E11B-4888-9CC8-84B12ACFD4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36721"/>
    </mc:Choice>
    <mc:Fallback xmlns="">
      <p:transition spd="slow" advTm="36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Suppose </a:t>
            </a:r>
            <a:r>
              <a:rPr lang="en-US" i="1" dirty="0">
                <a:latin typeface="Times New Roman" panose="02020603050405020304" pitchFamily="18" charset="0"/>
              </a:rPr>
              <a:t>f</a:t>
            </a:r>
            <a:r>
              <a:rPr lang="en-US" dirty="0"/>
              <a:t> is a function, so </a:t>
            </a:r>
            <a:r>
              <a:rPr lang="en-US" i="1" dirty="0">
                <a:latin typeface="Times New Roman" panose="02020603050405020304" pitchFamily="18" charset="0"/>
              </a:rPr>
              <a:t>y</a:t>
            </a:r>
            <a:r>
              <a:rPr lang="en-US" dirty="0">
                <a:latin typeface="Times New Roman" panose="02020603050405020304" pitchFamily="18" charset="0"/>
              </a:rPr>
              <a:t> =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a:t>
            </a:r>
          </a:p>
          <a:p>
            <a:pPr lvl="1"/>
            <a:r>
              <a:rPr lang="en-US" dirty="0"/>
              <a:t>In this case, if </a:t>
            </a:r>
            <a:r>
              <a:rPr lang="en-US" i="1" dirty="0">
                <a:latin typeface="Times New Roman" panose="02020603050405020304" pitchFamily="18" charset="0"/>
              </a:rPr>
              <a:t>x</a:t>
            </a:r>
            <a:r>
              <a:rPr lang="en-US" dirty="0"/>
              <a:t> is a root, then </a:t>
            </a:r>
            <a:r>
              <a:rPr lang="en-US" i="1" dirty="0">
                <a:latin typeface="Times New Roman" panose="02020603050405020304" pitchFamily="18" charset="0"/>
              </a:rPr>
              <a:t>f</a:t>
            </a:r>
            <a:r>
              <a:rPr lang="en-US" dirty="0">
                <a:latin typeface="Times New Roman" panose="02020603050405020304" pitchFamily="18" charset="0"/>
              </a:rPr>
              <a:t> (</a:t>
            </a:r>
            <a:r>
              <a:rPr lang="en-US" i="1" dirty="0">
                <a:latin typeface="Times New Roman" panose="02020603050405020304" pitchFamily="18" charset="0"/>
              </a:rPr>
              <a:t>x</a:t>
            </a:r>
            <a:r>
              <a:rPr lang="en-US" dirty="0">
                <a:latin typeface="Times New Roman" panose="02020603050405020304" pitchFamily="18" charset="0"/>
              </a:rPr>
              <a:t>) = 0</a:t>
            </a:r>
          </a:p>
          <a:p>
            <a:pPr lvl="1"/>
            <a:r>
              <a:rPr lang="en-US" dirty="0"/>
              <a:t>Suppose </a:t>
            </a:r>
            <a:r>
              <a:rPr lang="en-US" i="1" dirty="0">
                <a:latin typeface="Times New Roman" panose="02020603050405020304" pitchFamily="18" charset="0"/>
              </a:rPr>
              <a:t>f</a:t>
            </a:r>
            <a:r>
              <a:rPr lang="en-US" dirty="0"/>
              <a:t> is locally invertible around the root</a:t>
            </a:r>
          </a:p>
          <a:p>
            <a:pPr lvl="1"/>
            <a:r>
              <a:rPr lang="en-US" dirty="0"/>
              <a:t>In this case, </a:t>
            </a:r>
            <a:r>
              <a:rPr lang="en-US" i="1" dirty="0">
                <a:latin typeface="Times New Roman" panose="02020603050405020304" pitchFamily="18" charset="0"/>
              </a:rPr>
              <a:t>f</a:t>
            </a:r>
            <a:r>
              <a:rPr lang="en-US" baseline="30000" dirty="0">
                <a:latin typeface="Times New Roman" panose="02020603050405020304" pitchFamily="18" charset="0"/>
              </a:rPr>
              <a:t> –1</a:t>
            </a:r>
            <a:r>
              <a:rPr lang="en-US" dirty="0">
                <a:latin typeface="Times New Roman" panose="02020603050405020304" pitchFamily="18" charset="0"/>
              </a:rPr>
              <a:t>(</a:t>
            </a:r>
            <a:r>
              <a:rPr lang="en-US" i="1" dirty="0">
                <a:latin typeface="Times New Roman" panose="02020603050405020304" pitchFamily="18" charset="0"/>
              </a:rPr>
              <a:t>y</a:t>
            </a:r>
            <a:r>
              <a:rPr lang="en-US" dirty="0">
                <a:latin typeface="Times New Roman" panose="02020603050405020304" pitchFamily="18" charset="0"/>
              </a:rPr>
              <a:t>) = </a:t>
            </a:r>
            <a:r>
              <a:rPr lang="en-US" i="1" dirty="0">
                <a:latin typeface="Times New Roman" panose="02020603050405020304" pitchFamily="18" charset="0"/>
              </a:rPr>
              <a:t>x</a:t>
            </a:r>
          </a:p>
          <a:p>
            <a:pPr marL="457200" lvl="1" indent="0">
              <a:buNone/>
            </a:pPr>
            <a:r>
              <a:rPr lang="en-US" dirty="0"/>
              <a:t>		therefore </a:t>
            </a:r>
            <a:r>
              <a:rPr lang="en-US" i="1" dirty="0">
                <a:latin typeface="Times New Roman" panose="02020603050405020304" pitchFamily="18" charset="0"/>
              </a:rPr>
              <a:t>f</a:t>
            </a:r>
            <a:r>
              <a:rPr lang="en-US" baseline="30000" dirty="0">
                <a:latin typeface="Times New Roman" panose="02020603050405020304" pitchFamily="18" charset="0"/>
              </a:rPr>
              <a:t> –1</a:t>
            </a:r>
            <a:r>
              <a:rPr lang="en-US" dirty="0">
                <a:latin typeface="Times New Roman" panose="02020603050405020304" pitchFamily="18" charset="0"/>
              </a:rPr>
              <a:t>(0)</a:t>
            </a:r>
            <a:r>
              <a:rPr lang="en-US" dirty="0"/>
              <a:t> must be a root</a:t>
            </a:r>
          </a:p>
          <a:p>
            <a:r>
              <a:rPr lang="en-US" dirty="0"/>
              <a:t>For example,</a:t>
            </a:r>
          </a:p>
          <a:p>
            <a:pPr marL="0" indent="0">
              <a:buNone/>
            </a:pPr>
            <a:r>
              <a:rPr lang="en-US" dirty="0"/>
              <a:t>	</a:t>
            </a:r>
            <a:r>
              <a:rPr lang="en-US" dirty="0">
                <a:latin typeface="Times New Roman" panose="02020603050405020304" pitchFamily="18" charset="0"/>
              </a:rPr>
              <a:t>cos</a:t>
            </a:r>
            <a:r>
              <a:rPr lang="en-US" baseline="30000" dirty="0">
                <a:latin typeface="Times New Roman" panose="02020603050405020304" pitchFamily="18" charset="0"/>
              </a:rPr>
              <a:t>–1</a:t>
            </a:r>
            <a:r>
              <a:rPr lang="en-US" dirty="0">
                <a:latin typeface="Times New Roman" panose="02020603050405020304" pitchFamily="18" charset="0"/>
              </a:rPr>
              <a:t>(0) = </a:t>
            </a:r>
            <a:r>
              <a:rPr lang="en-US" i="1" dirty="0">
                <a:latin typeface="Symbol" panose="05050102010706020507" pitchFamily="18" charset="2"/>
              </a:rPr>
              <a:t>p</a:t>
            </a:r>
            <a:r>
              <a:rPr lang="en-US" dirty="0">
                <a:latin typeface="Times New Roman" panose="02020603050405020304" pitchFamily="18" charset="0"/>
              </a:rPr>
              <a:t>/2</a:t>
            </a:r>
            <a:r>
              <a:rPr lang="en-US" dirty="0"/>
              <a:t> and therefore </a:t>
            </a:r>
            <a:r>
              <a:rPr lang="en-US" dirty="0">
                <a:latin typeface="Times New Roman" panose="02020603050405020304" pitchFamily="18" charset="0"/>
              </a:rPr>
              <a:t>cos(</a:t>
            </a:r>
            <a:r>
              <a:rPr lang="en-US" i="1" dirty="0">
                <a:latin typeface="Symbol" panose="05050102010706020507" pitchFamily="18" charset="2"/>
              </a:rPr>
              <a:t>p</a:t>
            </a:r>
            <a:r>
              <a:rPr lang="en-US" dirty="0">
                <a:latin typeface="Times New Roman" panose="02020603050405020304" pitchFamily="18" charset="0"/>
              </a:rPr>
              <a:t>/2) = 0</a:t>
            </a:r>
          </a:p>
          <a:p>
            <a:pPr marL="0" indent="0">
              <a:buNone/>
            </a:pPr>
            <a:r>
              <a:rPr lang="en-US" dirty="0"/>
              <a:t>	</a:t>
            </a:r>
            <a:r>
              <a:rPr lang="en-US" i="1" dirty="0">
                <a:latin typeface="Times New Roman" panose="02020603050405020304" pitchFamily="18" charset="0"/>
              </a:rPr>
              <a:t>e</a:t>
            </a:r>
            <a:r>
              <a:rPr lang="en-US" baseline="30000" dirty="0">
                <a:latin typeface="Times New Roman" panose="02020603050405020304" pitchFamily="18" charset="0"/>
              </a:rPr>
              <a:t>0</a:t>
            </a:r>
            <a:r>
              <a:rPr lang="en-US" dirty="0">
                <a:latin typeface="Times New Roman" panose="02020603050405020304" pitchFamily="18" charset="0"/>
              </a:rPr>
              <a:t> = 1</a:t>
            </a:r>
            <a:r>
              <a:rPr lang="en-US" dirty="0"/>
              <a:t>, and therefore </a:t>
            </a:r>
            <a:r>
              <a:rPr lang="en-US" dirty="0">
                <a:latin typeface="Times New Roman" panose="02020603050405020304" pitchFamily="18" charset="0"/>
              </a:rPr>
              <a:t>ln(1) = 0</a:t>
            </a:r>
          </a:p>
          <a:p>
            <a:pPr marL="0" indent="0">
              <a:buNone/>
            </a:pPr>
            <a:r>
              <a:rPr lang="en-US" dirty="0"/>
              <a:t>	</a:t>
            </a:r>
          </a:p>
          <a:p>
            <a:pPr marL="0" indent="0">
              <a:buNone/>
            </a:pPr>
            <a:endParaRPr lang="en-US" dirty="0"/>
          </a:p>
          <a:p>
            <a:endParaRPr lang="en-US" dirty="0"/>
          </a:p>
        </p:txBody>
      </p:sp>
      <p:sp>
        <p:nvSpPr>
          <p:cNvPr id="4" name="Footer Placeholder 3"/>
          <p:cNvSpPr>
            <a:spLocks noGrp="1"/>
          </p:cNvSpPr>
          <p:nvPr>
            <p:ph type="ftr" sz="quarter" idx="11"/>
          </p:nvPr>
        </p:nvSpPr>
        <p:spPr/>
        <p:txBody>
          <a:bodyPr/>
          <a:lstStyle/>
          <a:p>
            <a:r>
              <a:rPr lang="en-US"/>
              <a:t>Inverse quadratic interpolation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8" name="Object 7">
            <a:extLst>
              <a:ext uri="{FF2B5EF4-FFF2-40B4-BE49-F238E27FC236}">
                <a16:creationId xmlns:a16="http://schemas.microsoft.com/office/drawing/2014/main" id="{0D4FE4FD-D863-4373-A04C-AF354B3E487A}"/>
              </a:ext>
            </a:extLst>
          </p:cNvPr>
          <p:cNvGraphicFramePr>
            <a:graphicFrameLocks noChangeAspect="1"/>
          </p:cNvGraphicFramePr>
          <p:nvPr>
            <p:extLst>
              <p:ext uri="{D42A27DB-BD31-4B8C-83A1-F6EECF244321}">
                <p14:modId xmlns:p14="http://schemas.microsoft.com/office/powerpoint/2010/main" val="539819097"/>
              </p:ext>
            </p:extLst>
          </p:nvPr>
        </p:nvGraphicFramePr>
        <p:xfrm>
          <a:off x="1780650" y="4678584"/>
          <a:ext cx="5404716" cy="1536989"/>
        </p:xfrm>
        <a:graphic>
          <a:graphicData uri="http://schemas.openxmlformats.org/presentationml/2006/ole">
            <mc:AlternateContent xmlns:mc="http://schemas.openxmlformats.org/markup-compatibility/2006">
              <mc:Choice xmlns:v="urn:schemas-microsoft-com:vml" Requires="v">
                <p:oleObj name="Equation" r:id="rId5" imgW="3047760" imgH="863280" progId="Equation.DSMT4">
                  <p:embed/>
                </p:oleObj>
              </mc:Choice>
              <mc:Fallback>
                <p:oleObj name="Equation" r:id="rId5" imgW="3047760" imgH="863280" progId="Equation.DSMT4">
                  <p:embed/>
                  <p:pic>
                    <p:nvPicPr>
                      <p:cNvPr id="22" name="Object 21">
                        <a:extLst>
                          <a:ext uri="{FF2B5EF4-FFF2-40B4-BE49-F238E27FC236}">
                            <a16:creationId xmlns:a16="http://schemas.microsoft.com/office/drawing/2014/main" id="{51356922-7B32-40D3-8303-4E6A4A1A6EB3}"/>
                          </a:ext>
                        </a:extLst>
                      </p:cNvPr>
                      <p:cNvPicPr/>
                      <p:nvPr/>
                    </p:nvPicPr>
                    <p:blipFill>
                      <a:blip r:embed="rId6"/>
                      <a:stretch>
                        <a:fillRect/>
                      </a:stretch>
                    </p:blipFill>
                    <p:spPr>
                      <a:xfrm>
                        <a:off x="1780650" y="4678584"/>
                        <a:ext cx="5404716" cy="1536989"/>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2E978196-48A9-4F14-A0DD-FC46D009F788}"/>
              </a:ext>
            </a:extLst>
          </p:cNvPr>
          <p:cNvGraphicFramePr>
            <a:graphicFrameLocks noChangeAspect="1"/>
          </p:cNvGraphicFramePr>
          <p:nvPr>
            <p:extLst>
              <p:ext uri="{D42A27DB-BD31-4B8C-83A1-F6EECF244321}">
                <p14:modId xmlns:p14="http://schemas.microsoft.com/office/powerpoint/2010/main" val="2682348807"/>
              </p:ext>
            </p:extLst>
          </p:nvPr>
        </p:nvGraphicFramePr>
        <p:xfrm>
          <a:off x="2200175" y="5866823"/>
          <a:ext cx="1082386" cy="813955"/>
        </p:xfrm>
        <a:graphic>
          <a:graphicData uri="http://schemas.openxmlformats.org/presentationml/2006/ole">
            <mc:AlternateContent xmlns:mc="http://schemas.openxmlformats.org/markup-compatibility/2006">
              <mc:Choice xmlns:v="urn:schemas-microsoft-com:vml" Requires="v">
                <p:oleObj name="Equation" r:id="rId7" imgW="609480" imgH="457200" progId="Equation.DSMT4">
                  <p:embed/>
                </p:oleObj>
              </mc:Choice>
              <mc:Fallback>
                <p:oleObj name="Equation" r:id="rId7" imgW="609480" imgH="457200" progId="Equation.DSMT4">
                  <p:embed/>
                  <p:pic>
                    <p:nvPicPr>
                      <p:cNvPr id="8" name="Object 7">
                        <a:extLst>
                          <a:ext uri="{FF2B5EF4-FFF2-40B4-BE49-F238E27FC236}">
                            <a16:creationId xmlns:a16="http://schemas.microsoft.com/office/drawing/2014/main" id="{0D4FE4FD-D863-4373-A04C-AF354B3E487A}"/>
                          </a:ext>
                        </a:extLst>
                      </p:cNvPr>
                      <p:cNvPicPr/>
                      <p:nvPr/>
                    </p:nvPicPr>
                    <p:blipFill>
                      <a:blip r:embed="rId8"/>
                      <a:stretch>
                        <a:fillRect/>
                      </a:stretch>
                    </p:blipFill>
                    <p:spPr>
                      <a:xfrm>
                        <a:off x="2200175" y="5866823"/>
                        <a:ext cx="1082386" cy="813955"/>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BFF0ACDA-ACEC-4C5E-B36B-C285C942126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16966292"/>
      </p:ext>
    </p:extLst>
  </p:cSld>
  <p:clrMapOvr>
    <a:masterClrMapping/>
  </p:clrMapOvr>
  <mc:AlternateContent xmlns:mc="http://schemas.openxmlformats.org/markup-compatibility/2006" xmlns:p14="http://schemas.microsoft.com/office/powerpoint/2010/main">
    <mc:Choice Requires="p14">
      <p:transition spd="slow" p14:dur="2000" advTm="186215"/>
    </mc:Choice>
    <mc:Fallback xmlns="">
      <p:transition spd="slow" advTm="186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Interpolating quadratics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A function is locally invertible if it is locally one-to-one</a:t>
            </a:r>
          </a:p>
          <a:p>
            <a:pPr lvl="1"/>
            <a:r>
              <a:rPr lang="en-US" dirty="0"/>
              <a:t>How do we approximate the inverse?</a:t>
            </a:r>
          </a:p>
          <a:p>
            <a:pPr lvl="1"/>
            <a:r>
              <a:rPr lang="en-US" dirty="0"/>
              <a:t>Find the polynomial interpolating the points</a:t>
            </a:r>
          </a:p>
          <a:p>
            <a:pPr marL="457200" lvl="1" indent="0" algn="ctr">
              <a:buNone/>
            </a:pPr>
            <a:r>
              <a:rPr lang="en-US" dirty="0">
                <a:latin typeface="Times New Roman" panose="02020603050405020304" pitchFamily="18" charset="0"/>
              </a:rPr>
              <a:t>( </a:t>
            </a:r>
            <a:r>
              <a:rPr lang="en-US" i="1" dirty="0">
                <a:solidFill>
                  <a:prstClr val="white"/>
                </a:solidFill>
                <a:latin typeface="Times New Roman" panose="02020603050405020304" pitchFamily="18" charset="0"/>
              </a:rPr>
              <a:t>f </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x</a:t>
            </a:r>
            <a:r>
              <a:rPr lang="en-US" baseline="-25000" dirty="0">
                <a:solidFill>
                  <a:prstClr val="white"/>
                </a:solidFill>
                <a:latin typeface="Times New Roman" panose="02020603050405020304" pitchFamily="18" charset="0"/>
              </a:rPr>
              <a:t>0</a:t>
            </a:r>
            <a:r>
              <a:rPr lang="en-US" dirty="0">
                <a:solidFill>
                  <a:prstClr val="white"/>
                </a:solidFill>
                <a:latin typeface="Times New Roman" panose="02020603050405020304" pitchFamily="18" charset="0"/>
              </a:rPr>
              <a:t>)</a:t>
            </a:r>
            <a:r>
              <a:rPr lang="en-US" dirty="0">
                <a:latin typeface="Times New Roman" panose="02020603050405020304" pitchFamily="18" charset="0"/>
              </a:rPr>
              <a:t>, </a:t>
            </a:r>
            <a:r>
              <a:rPr lang="en-US" i="1" dirty="0">
                <a:solidFill>
                  <a:prstClr val="white"/>
                </a:solidFill>
                <a:latin typeface="Times New Roman" panose="02020603050405020304" pitchFamily="18" charset="0"/>
              </a:rPr>
              <a:t>x</a:t>
            </a:r>
            <a:r>
              <a:rPr lang="en-US" baseline="-25000" dirty="0">
                <a:solidFill>
                  <a:prstClr val="white"/>
                </a:solidFill>
                <a:latin typeface="Times New Roman" panose="02020603050405020304" pitchFamily="18" charset="0"/>
              </a:rPr>
              <a:t>0 </a:t>
            </a:r>
            <a:r>
              <a:rPr lang="en-US" dirty="0">
                <a:solidFill>
                  <a:prstClr val="white"/>
                </a:solidFill>
                <a:latin typeface="Times New Roman" panose="02020603050405020304" pitchFamily="18" charset="0"/>
              </a:rPr>
              <a:t>), </a:t>
            </a:r>
            <a:r>
              <a:rPr lang="en-US" dirty="0">
                <a:latin typeface="Times New Roman" panose="02020603050405020304" pitchFamily="18" charset="0"/>
              </a:rPr>
              <a:t>( </a:t>
            </a:r>
            <a:r>
              <a:rPr lang="en-US" i="1" dirty="0">
                <a:solidFill>
                  <a:prstClr val="white"/>
                </a:solidFill>
                <a:latin typeface="Times New Roman" panose="02020603050405020304" pitchFamily="18" charset="0"/>
              </a:rPr>
              <a:t>f </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x</a:t>
            </a:r>
            <a:r>
              <a:rPr lang="en-US" baseline="-25000" dirty="0">
                <a:solidFill>
                  <a:prstClr val="white"/>
                </a:solidFill>
                <a:latin typeface="Times New Roman" panose="02020603050405020304" pitchFamily="18" charset="0"/>
              </a:rPr>
              <a:t>1</a:t>
            </a:r>
            <a:r>
              <a:rPr lang="en-US" dirty="0">
                <a:solidFill>
                  <a:prstClr val="white"/>
                </a:solidFill>
                <a:latin typeface="Times New Roman" panose="02020603050405020304" pitchFamily="18" charset="0"/>
              </a:rPr>
              <a:t>)</a:t>
            </a:r>
            <a:r>
              <a:rPr lang="en-US" dirty="0">
                <a:latin typeface="Times New Roman" panose="02020603050405020304" pitchFamily="18" charset="0"/>
              </a:rPr>
              <a:t>, </a:t>
            </a:r>
            <a:r>
              <a:rPr lang="en-US" i="1" dirty="0">
                <a:solidFill>
                  <a:prstClr val="white"/>
                </a:solidFill>
                <a:latin typeface="Times New Roman" panose="02020603050405020304" pitchFamily="18" charset="0"/>
              </a:rPr>
              <a:t>x</a:t>
            </a:r>
            <a:r>
              <a:rPr lang="en-US" baseline="-25000" dirty="0">
                <a:solidFill>
                  <a:prstClr val="white"/>
                </a:solidFill>
                <a:latin typeface="Times New Roman" panose="02020603050405020304" pitchFamily="18" charset="0"/>
              </a:rPr>
              <a:t>1 </a:t>
            </a:r>
            <a:r>
              <a:rPr lang="en-US" dirty="0">
                <a:solidFill>
                  <a:prstClr val="white"/>
                </a:solidFill>
                <a:latin typeface="Times New Roman" panose="02020603050405020304" pitchFamily="18" charset="0"/>
              </a:rPr>
              <a:t>), </a:t>
            </a:r>
            <a:r>
              <a:rPr lang="en-US" dirty="0">
                <a:latin typeface="Times New Roman" panose="02020603050405020304" pitchFamily="18" charset="0"/>
              </a:rPr>
              <a:t>( </a:t>
            </a:r>
            <a:r>
              <a:rPr lang="en-US" i="1" dirty="0">
                <a:solidFill>
                  <a:prstClr val="white"/>
                </a:solidFill>
                <a:latin typeface="Times New Roman" panose="02020603050405020304" pitchFamily="18" charset="0"/>
              </a:rPr>
              <a:t>f </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x</a:t>
            </a:r>
            <a:r>
              <a:rPr lang="en-US" baseline="-25000" dirty="0">
                <a:solidFill>
                  <a:prstClr val="white"/>
                </a:solidFill>
                <a:latin typeface="Times New Roman" panose="02020603050405020304" pitchFamily="18" charset="0"/>
              </a:rPr>
              <a:t>2</a:t>
            </a:r>
            <a:r>
              <a:rPr lang="en-US" dirty="0">
                <a:solidFill>
                  <a:prstClr val="white"/>
                </a:solidFill>
                <a:latin typeface="Times New Roman" panose="02020603050405020304" pitchFamily="18" charset="0"/>
              </a:rPr>
              <a:t>)</a:t>
            </a:r>
            <a:r>
              <a:rPr lang="en-US" dirty="0">
                <a:latin typeface="Times New Roman" panose="02020603050405020304" pitchFamily="18" charset="0"/>
              </a:rPr>
              <a:t>, </a:t>
            </a:r>
            <a:r>
              <a:rPr lang="en-US" i="1" dirty="0">
                <a:solidFill>
                  <a:prstClr val="white"/>
                </a:solidFill>
                <a:latin typeface="Times New Roman" panose="02020603050405020304" pitchFamily="18" charset="0"/>
              </a:rPr>
              <a:t>x</a:t>
            </a:r>
            <a:r>
              <a:rPr lang="en-US" baseline="-25000" dirty="0">
                <a:solidFill>
                  <a:prstClr val="white"/>
                </a:solidFill>
                <a:latin typeface="Times New Roman" panose="02020603050405020304" pitchFamily="18" charset="0"/>
              </a:rPr>
              <a:t>2 </a:t>
            </a:r>
            <a:r>
              <a:rPr lang="en-US" dirty="0">
                <a:solidFill>
                  <a:prstClr val="white"/>
                </a:solidFill>
                <a:latin typeface="Times New Roman" panose="02020603050405020304" pitchFamily="18" charset="0"/>
              </a:rPr>
              <a:t>)</a:t>
            </a:r>
            <a:endParaRPr lang="en-US" dirty="0">
              <a:latin typeface="Times New Roman" panose="02020603050405020304" pitchFamily="18" charset="0"/>
            </a:endParaRPr>
          </a:p>
          <a:p>
            <a:pPr lvl="1"/>
            <a:r>
              <a:rPr lang="en-US" dirty="0"/>
              <a:t>The </a:t>
            </a:r>
            <a:r>
              <a:rPr lang="en-US" i="1" dirty="0"/>
              <a:t>f</a:t>
            </a:r>
            <a:r>
              <a:rPr lang="en-US" dirty="0"/>
              <a:t>-values must be unique, otherwise it is not invertible</a:t>
            </a:r>
          </a:p>
          <a:p>
            <a:pPr lvl="1"/>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Inverse quadratic interpolation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cxnSp>
        <p:nvCxnSpPr>
          <p:cNvPr id="7" name="Straight Connector 6">
            <a:extLst>
              <a:ext uri="{FF2B5EF4-FFF2-40B4-BE49-F238E27FC236}">
                <a16:creationId xmlns:a16="http://schemas.microsoft.com/office/drawing/2014/main" id="{1C5FF502-0E26-408A-8D89-B4C699CC1FF5}"/>
              </a:ext>
            </a:extLst>
          </p:cNvPr>
          <p:cNvCxnSpPr>
            <a:cxnSpLocks/>
          </p:cNvCxnSpPr>
          <p:nvPr/>
        </p:nvCxnSpPr>
        <p:spPr>
          <a:xfrm rot="16200000">
            <a:off x="4399743" y="4215767"/>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Freeform: Shape 7">
            <a:extLst>
              <a:ext uri="{FF2B5EF4-FFF2-40B4-BE49-F238E27FC236}">
                <a16:creationId xmlns:a16="http://schemas.microsoft.com/office/drawing/2014/main" id="{7E403711-46FD-4C1C-A569-B6AD4C9F1B48}"/>
              </a:ext>
            </a:extLst>
          </p:cNvPr>
          <p:cNvSpPr/>
          <p:nvPr/>
        </p:nvSpPr>
        <p:spPr>
          <a:xfrm>
            <a:off x="2940839" y="4313233"/>
            <a:ext cx="2662508" cy="2082992"/>
          </a:xfrm>
          <a:custGeom>
            <a:avLst/>
            <a:gdLst>
              <a:gd name="connsiteX0" fmla="*/ 0 w 3382021"/>
              <a:gd name="connsiteY0" fmla="*/ 488576 h 488576"/>
              <a:gd name="connsiteX1" fmla="*/ 804672 w 3382021"/>
              <a:gd name="connsiteY1" fmla="*/ 86240 h 488576"/>
              <a:gd name="connsiteX2" fmla="*/ 2057400 w 3382021"/>
              <a:gd name="connsiteY2" fmla="*/ 351416 h 488576"/>
              <a:gd name="connsiteX3" fmla="*/ 3209544 w 3382021"/>
              <a:gd name="connsiteY3" fmla="*/ 40520 h 488576"/>
              <a:gd name="connsiteX4" fmla="*/ 3355848 w 3382021"/>
              <a:gd name="connsiteY4" fmla="*/ 13088 h 488576"/>
              <a:gd name="connsiteX0" fmla="*/ 0 w 3382021"/>
              <a:gd name="connsiteY0" fmla="*/ 488576 h 844328"/>
              <a:gd name="connsiteX1" fmla="*/ 1282844 w 3382021"/>
              <a:gd name="connsiteY1" fmla="*/ 843655 h 844328"/>
              <a:gd name="connsiteX2" fmla="*/ 2057400 w 3382021"/>
              <a:gd name="connsiteY2" fmla="*/ 351416 h 844328"/>
              <a:gd name="connsiteX3" fmla="*/ 3209544 w 3382021"/>
              <a:gd name="connsiteY3" fmla="*/ 40520 h 844328"/>
              <a:gd name="connsiteX4" fmla="*/ 3355848 w 3382021"/>
              <a:gd name="connsiteY4" fmla="*/ 13088 h 844328"/>
              <a:gd name="connsiteX0" fmla="*/ 0 w 3382021"/>
              <a:gd name="connsiteY0" fmla="*/ 488576 h 843687"/>
              <a:gd name="connsiteX1" fmla="*/ 1282844 w 3382021"/>
              <a:gd name="connsiteY1" fmla="*/ 843655 h 843687"/>
              <a:gd name="connsiteX2" fmla="*/ 2627851 w 3382021"/>
              <a:gd name="connsiteY2" fmla="*/ 459027 h 843687"/>
              <a:gd name="connsiteX3" fmla="*/ 3209544 w 3382021"/>
              <a:gd name="connsiteY3" fmla="*/ 40520 h 843687"/>
              <a:gd name="connsiteX4" fmla="*/ 3355848 w 3382021"/>
              <a:gd name="connsiteY4" fmla="*/ 13088 h 84368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246"/>
              <a:gd name="connsiteX1" fmla="*/ 1282844 w 3209544"/>
              <a:gd name="connsiteY1" fmla="*/ 803135 h 803246"/>
              <a:gd name="connsiteX2" fmla="*/ 2627851 w 3209544"/>
              <a:gd name="connsiteY2" fmla="*/ 480590 h 803246"/>
              <a:gd name="connsiteX3" fmla="*/ 3209544 w 3209544"/>
              <a:gd name="connsiteY3" fmla="*/ 0 h 803246"/>
              <a:gd name="connsiteX0" fmla="*/ 0 w 3209544"/>
              <a:gd name="connsiteY0" fmla="*/ 448056 h 809417"/>
              <a:gd name="connsiteX1" fmla="*/ 1282844 w 3209544"/>
              <a:gd name="connsiteY1" fmla="*/ 803135 h 809417"/>
              <a:gd name="connsiteX2" fmla="*/ 3209544 w 3209544"/>
              <a:gd name="connsiteY2" fmla="*/ 0 h 809417"/>
              <a:gd name="connsiteX0" fmla="*/ 0 w 3066931"/>
              <a:gd name="connsiteY0" fmla="*/ 903333 h 903333"/>
              <a:gd name="connsiteX1" fmla="*/ 1140231 w 3066931"/>
              <a:gd name="connsiteY1" fmla="*/ 803135 h 903333"/>
              <a:gd name="connsiteX2" fmla="*/ 3066931 w 3066931"/>
              <a:gd name="connsiteY2" fmla="*/ 0 h 903333"/>
              <a:gd name="connsiteX0" fmla="*/ 0 w 3066931"/>
              <a:gd name="connsiteY0" fmla="*/ 903333 h 917096"/>
              <a:gd name="connsiteX1" fmla="*/ 1140231 w 3066931"/>
              <a:gd name="connsiteY1" fmla="*/ 803135 h 917096"/>
              <a:gd name="connsiteX2" fmla="*/ 3066931 w 3066931"/>
              <a:gd name="connsiteY2" fmla="*/ 0 h 917096"/>
              <a:gd name="connsiteX0" fmla="*/ 0 w 3066931"/>
              <a:gd name="connsiteY0" fmla="*/ 903333 h 905459"/>
              <a:gd name="connsiteX1" fmla="*/ 1643571 w 3066931"/>
              <a:gd name="connsiteY1" fmla="*/ 720358 h 905459"/>
              <a:gd name="connsiteX2" fmla="*/ 3066931 w 3066931"/>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3038109"/>
              <a:gd name="connsiteY0" fmla="*/ 892549 h 892549"/>
              <a:gd name="connsiteX1" fmla="*/ 3038109 w 3038109"/>
              <a:gd name="connsiteY1" fmla="*/ 0 h 892549"/>
              <a:gd name="connsiteX0" fmla="*/ 0 w 3038109"/>
              <a:gd name="connsiteY0" fmla="*/ 892549 h 892549"/>
              <a:gd name="connsiteX1" fmla="*/ 3038109 w 3038109"/>
              <a:gd name="connsiteY1" fmla="*/ 0 h 892549"/>
            </a:gdLst>
            <a:ahLst/>
            <a:cxnLst>
              <a:cxn ang="0">
                <a:pos x="connsiteX0" y="connsiteY0"/>
              </a:cxn>
              <a:cxn ang="0">
                <a:pos x="connsiteX1" y="connsiteY1"/>
              </a:cxn>
            </a:cxnLst>
            <a:rect l="l" t="t" r="r" b="b"/>
            <a:pathLst>
              <a:path w="3038109" h="892549">
                <a:moveTo>
                  <a:pt x="0" y="892549"/>
                </a:moveTo>
                <a:cubicBezTo>
                  <a:pt x="1047907" y="749475"/>
                  <a:pt x="2339095" y="367636"/>
                  <a:pt x="3038109"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9EE8178-D344-426C-AA53-811F8162D9CD}"/>
              </a:ext>
            </a:extLst>
          </p:cNvPr>
          <p:cNvCxnSpPr>
            <a:cxnSpLocks/>
          </p:cNvCxnSpPr>
          <p:nvPr/>
        </p:nvCxnSpPr>
        <p:spPr>
          <a:xfrm>
            <a:off x="5495772" y="5736718"/>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4AF3348-2607-4D23-8F7D-6A0DF598DEF4}"/>
              </a:ext>
            </a:extLst>
          </p:cNvPr>
          <p:cNvSpPr txBox="1"/>
          <p:nvPr/>
        </p:nvSpPr>
        <p:spPr>
          <a:xfrm>
            <a:off x="2162693" y="6007245"/>
            <a:ext cx="820721"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sp>
        <p:nvSpPr>
          <p:cNvPr id="11" name="Oval 10">
            <a:extLst>
              <a:ext uri="{FF2B5EF4-FFF2-40B4-BE49-F238E27FC236}">
                <a16:creationId xmlns:a16="http://schemas.microsoft.com/office/drawing/2014/main" id="{89F0E8CA-ADBD-4905-A76E-B8D902102D4F}"/>
              </a:ext>
            </a:extLst>
          </p:cNvPr>
          <p:cNvSpPr/>
          <p:nvPr/>
        </p:nvSpPr>
        <p:spPr>
          <a:xfrm>
            <a:off x="5455444" y="439648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45707E4-1D79-43C7-AC1D-D1338A79EF2C}"/>
              </a:ext>
            </a:extLst>
          </p:cNvPr>
          <p:cNvCxnSpPr>
            <a:cxnSpLocks/>
          </p:cNvCxnSpPr>
          <p:nvPr/>
        </p:nvCxnSpPr>
        <p:spPr>
          <a:xfrm>
            <a:off x="3057517" y="5732775"/>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319F1471-8B61-44FE-BBB9-DB9BA07AD566}"/>
              </a:ext>
            </a:extLst>
          </p:cNvPr>
          <p:cNvSpPr/>
          <p:nvPr/>
        </p:nvSpPr>
        <p:spPr>
          <a:xfrm>
            <a:off x="3013892" y="629475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2E2F1700-D1A3-4BA3-A6D0-ACAC96D39E6A}"/>
              </a:ext>
            </a:extLst>
          </p:cNvPr>
          <p:cNvCxnSpPr>
            <a:cxnSpLocks/>
          </p:cNvCxnSpPr>
          <p:nvPr/>
        </p:nvCxnSpPr>
        <p:spPr>
          <a:xfrm>
            <a:off x="4278380" y="5734173"/>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AA29C245-4CCA-4D73-A4D6-50CAE7781465}"/>
              </a:ext>
            </a:extLst>
          </p:cNvPr>
          <p:cNvSpPr/>
          <p:nvPr/>
        </p:nvSpPr>
        <p:spPr>
          <a:xfrm>
            <a:off x="4234755" y="55735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Object 18">
            <a:extLst>
              <a:ext uri="{FF2B5EF4-FFF2-40B4-BE49-F238E27FC236}">
                <a16:creationId xmlns:a16="http://schemas.microsoft.com/office/drawing/2014/main" id="{E23B74E9-B0E6-4EF1-8FB2-C82883D89592}"/>
              </a:ext>
            </a:extLst>
          </p:cNvPr>
          <p:cNvGraphicFramePr>
            <a:graphicFrameLocks noChangeAspect="1"/>
          </p:cNvGraphicFramePr>
          <p:nvPr>
            <p:extLst>
              <p:ext uri="{D42A27DB-BD31-4B8C-83A1-F6EECF244321}">
                <p14:modId xmlns:p14="http://schemas.microsoft.com/office/powerpoint/2010/main" val="982007914"/>
              </p:ext>
            </p:extLst>
          </p:nvPr>
        </p:nvGraphicFramePr>
        <p:xfrm>
          <a:off x="5368196" y="5853130"/>
          <a:ext cx="322263" cy="447675"/>
        </p:xfrm>
        <a:graphic>
          <a:graphicData uri="http://schemas.openxmlformats.org/presentationml/2006/ole">
            <mc:AlternateContent xmlns:mc="http://schemas.openxmlformats.org/markup-compatibility/2006">
              <mc:Choice xmlns:v="urn:schemas-microsoft-com:vml" Requires="v">
                <p:oleObj name="Equation" r:id="rId5" imgW="164880" imgH="228600" progId="Equation.DSMT4">
                  <p:embed/>
                </p:oleObj>
              </mc:Choice>
              <mc:Fallback>
                <p:oleObj name="Equation" r:id="rId5" imgW="164880" imgH="228600" progId="Equation.DSMT4">
                  <p:embed/>
                  <p:pic>
                    <p:nvPicPr>
                      <p:cNvPr id="26" name="Object 25">
                        <a:extLst>
                          <a:ext uri="{FF2B5EF4-FFF2-40B4-BE49-F238E27FC236}">
                            <a16:creationId xmlns:a16="http://schemas.microsoft.com/office/drawing/2014/main" id="{0F056F09-5073-4940-945D-BC261302EA59}"/>
                          </a:ext>
                        </a:extLst>
                      </p:cNvPr>
                      <p:cNvPicPr/>
                      <p:nvPr/>
                    </p:nvPicPr>
                    <p:blipFill>
                      <a:blip r:embed="rId6"/>
                      <a:stretch>
                        <a:fillRect/>
                      </a:stretch>
                    </p:blipFill>
                    <p:spPr>
                      <a:xfrm>
                        <a:off x="5368196" y="5853130"/>
                        <a:ext cx="322263" cy="447675"/>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240D79F1-B15C-4A91-8839-20A2705F3307}"/>
              </a:ext>
            </a:extLst>
          </p:cNvPr>
          <p:cNvGraphicFramePr>
            <a:graphicFrameLocks noChangeAspect="1"/>
          </p:cNvGraphicFramePr>
          <p:nvPr>
            <p:extLst>
              <p:ext uri="{D42A27DB-BD31-4B8C-83A1-F6EECF244321}">
                <p14:modId xmlns:p14="http://schemas.microsoft.com/office/powerpoint/2010/main" val="3262492436"/>
              </p:ext>
            </p:extLst>
          </p:nvPr>
        </p:nvGraphicFramePr>
        <p:xfrm>
          <a:off x="2952936" y="5854700"/>
          <a:ext cx="298450" cy="447675"/>
        </p:xfrm>
        <a:graphic>
          <a:graphicData uri="http://schemas.openxmlformats.org/presentationml/2006/ole">
            <mc:AlternateContent xmlns:mc="http://schemas.openxmlformats.org/markup-compatibility/2006">
              <mc:Choice xmlns:v="urn:schemas-microsoft-com:vml" Requires="v">
                <p:oleObj name="Equation" r:id="rId7" imgW="152280" imgH="228600" progId="Equation.DSMT4">
                  <p:embed/>
                </p:oleObj>
              </mc:Choice>
              <mc:Fallback>
                <p:oleObj name="Equation" r:id="rId7" imgW="152280" imgH="228600" progId="Equation.DSMT4">
                  <p:embed/>
                  <p:pic>
                    <p:nvPicPr>
                      <p:cNvPr id="28" name="Object 27">
                        <a:extLst>
                          <a:ext uri="{FF2B5EF4-FFF2-40B4-BE49-F238E27FC236}">
                            <a16:creationId xmlns:a16="http://schemas.microsoft.com/office/drawing/2014/main" id="{AB4447E7-A0AD-4016-8E37-1070D3BCAE38}"/>
                          </a:ext>
                        </a:extLst>
                      </p:cNvPr>
                      <p:cNvPicPr/>
                      <p:nvPr/>
                    </p:nvPicPr>
                    <p:blipFill>
                      <a:blip r:embed="rId8"/>
                      <a:stretch>
                        <a:fillRect/>
                      </a:stretch>
                    </p:blipFill>
                    <p:spPr>
                      <a:xfrm>
                        <a:off x="2952936" y="5854700"/>
                        <a:ext cx="298450" cy="447675"/>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D3B5A724-0779-4FCA-B051-800DEB53E4A3}"/>
              </a:ext>
            </a:extLst>
          </p:cNvPr>
          <p:cNvGraphicFramePr>
            <a:graphicFrameLocks noChangeAspect="1"/>
          </p:cNvGraphicFramePr>
          <p:nvPr>
            <p:extLst>
              <p:ext uri="{D42A27DB-BD31-4B8C-83A1-F6EECF244321}">
                <p14:modId xmlns:p14="http://schemas.microsoft.com/office/powerpoint/2010/main" val="3662740104"/>
              </p:ext>
            </p:extLst>
          </p:nvPr>
        </p:nvGraphicFramePr>
        <p:xfrm>
          <a:off x="4163275" y="5855926"/>
          <a:ext cx="322263" cy="447675"/>
        </p:xfrm>
        <a:graphic>
          <a:graphicData uri="http://schemas.openxmlformats.org/presentationml/2006/ole">
            <mc:AlternateContent xmlns:mc="http://schemas.openxmlformats.org/markup-compatibility/2006">
              <mc:Choice xmlns:v="urn:schemas-microsoft-com:vml" Requires="v">
                <p:oleObj name="Equation" r:id="rId9" imgW="164880" imgH="228600" progId="Equation.DSMT4">
                  <p:embed/>
                </p:oleObj>
              </mc:Choice>
              <mc:Fallback>
                <p:oleObj name="Equation" r:id="rId9" imgW="164880" imgH="228600" progId="Equation.DSMT4">
                  <p:embed/>
                  <p:pic>
                    <p:nvPicPr>
                      <p:cNvPr id="29" name="Object 28">
                        <a:extLst>
                          <a:ext uri="{FF2B5EF4-FFF2-40B4-BE49-F238E27FC236}">
                            <a16:creationId xmlns:a16="http://schemas.microsoft.com/office/drawing/2014/main" id="{96A6CD82-96A6-4069-8BD3-0FFCB0650F38}"/>
                          </a:ext>
                        </a:extLst>
                      </p:cNvPr>
                      <p:cNvPicPr/>
                      <p:nvPr/>
                    </p:nvPicPr>
                    <p:blipFill>
                      <a:blip r:embed="rId10"/>
                      <a:stretch>
                        <a:fillRect/>
                      </a:stretch>
                    </p:blipFill>
                    <p:spPr>
                      <a:xfrm>
                        <a:off x="4163275" y="5855926"/>
                        <a:ext cx="322263" cy="447675"/>
                      </a:xfrm>
                      <a:prstGeom prst="rect">
                        <a:avLst/>
                      </a:prstGeom>
                    </p:spPr>
                  </p:pic>
                </p:oleObj>
              </mc:Fallback>
            </mc:AlternateContent>
          </a:graphicData>
        </a:graphic>
      </p:graphicFrame>
      <p:sp>
        <p:nvSpPr>
          <p:cNvPr id="24" name="TextBox 23">
            <a:extLst>
              <a:ext uri="{FF2B5EF4-FFF2-40B4-BE49-F238E27FC236}">
                <a16:creationId xmlns:a16="http://schemas.microsoft.com/office/drawing/2014/main" id="{02D979B8-8030-4931-9C1B-1746765F90BA}"/>
              </a:ext>
            </a:extLst>
          </p:cNvPr>
          <p:cNvSpPr txBox="1"/>
          <p:nvPr/>
        </p:nvSpPr>
        <p:spPr>
          <a:xfrm>
            <a:off x="3579022" y="5189479"/>
            <a:ext cx="820721"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2</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sp>
        <p:nvSpPr>
          <p:cNvPr id="25" name="TextBox 24">
            <a:extLst>
              <a:ext uri="{FF2B5EF4-FFF2-40B4-BE49-F238E27FC236}">
                <a16:creationId xmlns:a16="http://schemas.microsoft.com/office/drawing/2014/main" id="{18AA6CBF-E29F-4A41-86B4-4B1D6B807A57}"/>
              </a:ext>
            </a:extLst>
          </p:cNvPr>
          <p:cNvSpPr txBox="1"/>
          <p:nvPr/>
        </p:nvSpPr>
        <p:spPr>
          <a:xfrm>
            <a:off x="4726163" y="4097815"/>
            <a:ext cx="820721"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pic>
        <p:nvPicPr>
          <p:cNvPr id="26" name="Audio 25">
            <a:hlinkClick r:id="" action="ppaction://media"/>
            <a:extLst>
              <a:ext uri="{FF2B5EF4-FFF2-40B4-BE49-F238E27FC236}">
                <a16:creationId xmlns:a16="http://schemas.microsoft.com/office/drawing/2014/main" id="{2D9C59AE-FFD9-4B6E-A8D9-592D7F876D32}"/>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4675652"/>
      </p:ext>
    </p:extLst>
  </p:cSld>
  <p:clrMapOvr>
    <a:masterClrMapping/>
  </p:clrMapOvr>
  <mc:AlternateContent xmlns:mc="http://schemas.openxmlformats.org/markup-compatibility/2006" xmlns:p14="http://schemas.microsoft.com/office/powerpoint/2010/main">
    <mc:Choice Requires="p14">
      <p:transition spd="slow" p14:dur="2000" advTm="64145"/>
    </mc:Choice>
    <mc:Fallback xmlns="">
      <p:transition spd="slow" advTm="64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Interpolating quadratics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Once we find the interpolating quadratic polynomial approximating the inverse</a:t>
            </a:r>
          </a:p>
          <a:p>
            <a:pPr lvl="1"/>
            <a:r>
              <a:rPr lang="en-US" dirty="0"/>
              <a:t>To find the root, we evaluate this interpolating polynomial at 0</a:t>
            </a:r>
          </a:p>
          <a:p>
            <a:pPr lvl="1"/>
            <a:r>
              <a:rPr lang="en-US" dirty="0"/>
              <a:t>That is, all we need is the constant coefficient</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Inverse quadratic interpolation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cxnSp>
        <p:nvCxnSpPr>
          <p:cNvPr id="7" name="Straight Connector 6">
            <a:extLst>
              <a:ext uri="{FF2B5EF4-FFF2-40B4-BE49-F238E27FC236}">
                <a16:creationId xmlns:a16="http://schemas.microsoft.com/office/drawing/2014/main" id="{1C5FF502-0E26-408A-8D89-B4C699CC1FF5}"/>
              </a:ext>
            </a:extLst>
          </p:cNvPr>
          <p:cNvCxnSpPr>
            <a:cxnSpLocks/>
          </p:cNvCxnSpPr>
          <p:nvPr/>
        </p:nvCxnSpPr>
        <p:spPr>
          <a:xfrm rot="16200000">
            <a:off x="4399743" y="4215767"/>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Freeform: Shape 7">
            <a:extLst>
              <a:ext uri="{FF2B5EF4-FFF2-40B4-BE49-F238E27FC236}">
                <a16:creationId xmlns:a16="http://schemas.microsoft.com/office/drawing/2014/main" id="{7E403711-46FD-4C1C-A569-B6AD4C9F1B48}"/>
              </a:ext>
            </a:extLst>
          </p:cNvPr>
          <p:cNvSpPr/>
          <p:nvPr/>
        </p:nvSpPr>
        <p:spPr>
          <a:xfrm>
            <a:off x="2940839" y="4313233"/>
            <a:ext cx="2662508" cy="2082992"/>
          </a:xfrm>
          <a:custGeom>
            <a:avLst/>
            <a:gdLst>
              <a:gd name="connsiteX0" fmla="*/ 0 w 3382021"/>
              <a:gd name="connsiteY0" fmla="*/ 488576 h 488576"/>
              <a:gd name="connsiteX1" fmla="*/ 804672 w 3382021"/>
              <a:gd name="connsiteY1" fmla="*/ 86240 h 488576"/>
              <a:gd name="connsiteX2" fmla="*/ 2057400 w 3382021"/>
              <a:gd name="connsiteY2" fmla="*/ 351416 h 488576"/>
              <a:gd name="connsiteX3" fmla="*/ 3209544 w 3382021"/>
              <a:gd name="connsiteY3" fmla="*/ 40520 h 488576"/>
              <a:gd name="connsiteX4" fmla="*/ 3355848 w 3382021"/>
              <a:gd name="connsiteY4" fmla="*/ 13088 h 488576"/>
              <a:gd name="connsiteX0" fmla="*/ 0 w 3382021"/>
              <a:gd name="connsiteY0" fmla="*/ 488576 h 844328"/>
              <a:gd name="connsiteX1" fmla="*/ 1282844 w 3382021"/>
              <a:gd name="connsiteY1" fmla="*/ 843655 h 844328"/>
              <a:gd name="connsiteX2" fmla="*/ 2057400 w 3382021"/>
              <a:gd name="connsiteY2" fmla="*/ 351416 h 844328"/>
              <a:gd name="connsiteX3" fmla="*/ 3209544 w 3382021"/>
              <a:gd name="connsiteY3" fmla="*/ 40520 h 844328"/>
              <a:gd name="connsiteX4" fmla="*/ 3355848 w 3382021"/>
              <a:gd name="connsiteY4" fmla="*/ 13088 h 844328"/>
              <a:gd name="connsiteX0" fmla="*/ 0 w 3382021"/>
              <a:gd name="connsiteY0" fmla="*/ 488576 h 843687"/>
              <a:gd name="connsiteX1" fmla="*/ 1282844 w 3382021"/>
              <a:gd name="connsiteY1" fmla="*/ 843655 h 843687"/>
              <a:gd name="connsiteX2" fmla="*/ 2627851 w 3382021"/>
              <a:gd name="connsiteY2" fmla="*/ 459027 h 843687"/>
              <a:gd name="connsiteX3" fmla="*/ 3209544 w 3382021"/>
              <a:gd name="connsiteY3" fmla="*/ 40520 h 843687"/>
              <a:gd name="connsiteX4" fmla="*/ 3355848 w 3382021"/>
              <a:gd name="connsiteY4" fmla="*/ 13088 h 84368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246"/>
              <a:gd name="connsiteX1" fmla="*/ 1282844 w 3209544"/>
              <a:gd name="connsiteY1" fmla="*/ 803135 h 803246"/>
              <a:gd name="connsiteX2" fmla="*/ 2627851 w 3209544"/>
              <a:gd name="connsiteY2" fmla="*/ 480590 h 803246"/>
              <a:gd name="connsiteX3" fmla="*/ 3209544 w 3209544"/>
              <a:gd name="connsiteY3" fmla="*/ 0 h 803246"/>
              <a:gd name="connsiteX0" fmla="*/ 0 w 3209544"/>
              <a:gd name="connsiteY0" fmla="*/ 448056 h 809417"/>
              <a:gd name="connsiteX1" fmla="*/ 1282844 w 3209544"/>
              <a:gd name="connsiteY1" fmla="*/ 803135 h 809417"/>
              <a:gd name="connsiteX2" fmla="*/ 3209544 w 3209544"/>
              <a:gd name="connsiteY2" fmla="*/ 0 h 809417"/>
              <a:gd name="connsiteX0" fmla="*/ 0 w 3066931"/>
              <a:gd name="connsiteY0" fmla="*/ 903333 h 903333"/>
              <a:gd name="connsiteX1" fmla="*/ 1140231 w 3066931"/>
              <a:gd name="connsiteY1" fmla="*/ 803135 h 903333"/>
              <a:gd name="connsiteX2" fmla="*/ 3066931 w 3066931"/>
              <a:gd name="connsiteY2" fmla="*/ 0 h 903333"/>
              <a:gd name="connsiteX0" fmla="*/ 0 w 3066931"/>
              <a:gd name="connsiteY0" fmla="*/ 903333 h 917096"/>
              <a:gd name="connsiteX1" fmla="*/ 1140231 w 3066931"/>
              <a:gd name="connsiteY1" fmla="*/ 803135 h 917096"/>
              <a:gd name="connsiteX2" fmla="*/ 3066931 w 3066931"/>
              <a:gd name="connsiteY2" fmla="*/ 0 h 917096"/>
              <a:gd name="connsiteX0" fmla="*/ 0 w 3066931"/>
              <a:gd name="connsiteY0" fmla="*/ 903333 h 905459"/>
              <a:gd name="connsiteX1" fmla="*/ 1643571 w 3066931"/>
              <a:gd name="connsiteY1" fmla="*/ 720358 h 905459"/>
              <a:gd name="connsiteX2" fmla="*/ 3066931 w 3066931"/>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3038109"/>
              <a:gd name="connsiteY0" fmla="*/ 892549 h 892549"/>
              <a:gd name="connsiteX1" fmla="*/ 3038109 w 3038109"/>
              <a:gd name="connsiteY1" fmla="*/ 0 h 892549"/>
              <a:gd name="connsiteX0" fmla="*/ 0 w 3038109"/>
              <a:gd name="connsiteY0" fmla="*/ 892549 h 892549"/>
              <a:gd name="connsiteX1" fmla="*/ 3038109 w 3038109"/>
              <a:gd name="connsiteY1" fmla="*/ 0 h 892549"/>
            </a:gdLst>
            <a:ahLst/>
            <a:cxnLst>
              <a:cxn ang="0">
                <a:pos x="connsiteX0" y="connsiteY0"/>
              </a:cxn>
              <a:cxn ang="0">
                <a:pos x="connsiteX1" y="connsiteY1"/>
              </a:cxn>
            </a:cxnLst>
            <a:rect l="l" t="t" r="r" b="b"/>
            <a:pathLst>
              <a:path w="3038109" h="892549">
                <a:moveTo>
                  <a:pt x="0" y="892549"/>
                </a:moveTo>
                <a:cubicBezTo>
                  <a:pt x="1047907" y="749475"/>
                  <a:pt x="2339095" y="367636"/>
                  <a:pt x="3038109"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9EE8178-D344-426C-AA53-811F8162D9CD}"/>
              </a:ext>
            </a:extLst>
          </p:cNvPr>
          <p:cNvCxnSpPr>
            <a:cxnSpLocks/>
          </p:cNvCxnSpPr>
          <p:nvPr/>
        </p:nvCxnSpPr>
        <p:spPr>
          <a:xfrm>
            <a:off x="5495772" y="5736718"/>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4AF3348-2607-4D23-8F7D-6A0DF598DEF4}"/>
              </a:ext>
            </a:extLst>
          </p:cNvPr>
          <p:cNvSpPr txBox="1"/>
          <p:nvPr/>
        </p:nvSpPr>
        <p:spPr>
          <a:xfrm>
            <a:off x="2162693" y="6007245"/>
            <a:ext cx="820721"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sp>
        <p:nvSpPr>
          <p:cNvPr id="11" name="Oval 10">
            <a:extLst>
              <a:ext uri="{FF2B5EF4-FFF2-40B4-BE49-F238E27FC236}">
                <a16:creationId xmlns:a16="http://schemas.microsoft.com/office/drawing/2014/main" id="{89F0E8CA-ADBD-4905-A76E-B8D902102D4F}"/>
              </a:ext>
            </a:extLst>
          </p:cNvPr>
          <p:cNvSpPr/>
          <p:nvPr/>
        </p:nvSpPr>
        <p:spPr>
          <a:xfrm>
            <a:off x="5455444" y="439648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45707E4-1D79-43C7-AC1D-D1338A79EF2C}"/>
              </a:ext>
            </a:extLst>
          </p:cNvPr>
          <p:cNvCxnSpPr>
            <a:cxnSpLocks/>
          </p:cNvCxnSpPr>
          <p:nvPr/>
        </p:nvCxnSpPr>
        <p:spPr>
          <a:xfrm>
            <a:off x="3057517" y="5732775"/>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319F1471-8B61-44FE-BBB9-DB9BA07AD566}"/>
              </a:ext>
            </a:extLst>
          </p:cNvPr>
          <p:cNvSpPr/>
          <p:nvPr/>
        </p:nvSpPr>
        <p:spPr>
          <a:xfrm>
            <a:off x="3013892" y="629475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2E2F1700-D1A3-4BA3-A6D0-ACAC96D39E6A}"/>
              </a:ext>
            </a:extLst>
          </p:cNvPr>
          <p:cNvCxnSpPr>
            <a:cxnSpLocks/>
          </p:cNvCxnSpPr>
          <p:nvPr/>
        </p:nvCxnSpPr>
        <p:spPr>
          <a:xfrm>
            <a:off x="4278380" y="5734173"/>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AA29C245-4CCA-4D73-A4D6-50CAE7781465}"/>
              </a:ext>
            </a:extLst>
          </p:cNvPr>
          <p:cNvSpPr/>
          <p:nvPr/>
        </p:nvSpPr>
        <p:spPr>
          <a:xfrm>
            <a:off x="4234755" y="55735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Object 18">
            <a:extLst>
              <a:ext uri="{FF2B5EF4-FFF2-40B4-BE49-F238E27FC236}">
                <a16:creationId xmlns:a16="http://schemas.microsoft.com/office/drawing/2014/main" id="{E23B74E9-B0E6-4EF1-8FB2-C82883D89592}"/>
              </a:ext>
            </a:extLst>
          </p:cNvPr>
          <p:cNvGraphicFramePr>
            <a:graphicFrameLocks noChangeAspect="1"/>
          </p:cNvGraphicFramePr>
          <p:nvPr/>
        </p:nvGraphicFramePr>
        <p:xfrm>
          <a:off x="5368196" y="5853130"/>
          <a:ext cx="322263" cy="447675"/>
        </p:xfrm>
        <a:graphic>
          <a:graphicData uri="http://schemas.openxmlformats.org/presentationml/2006/ole">
            <mc:AlternateContent xmlns:mc="http://schemas.openxmlformats.org/markup-compatibility/2006">
              <mc:Choice xmlns:v="urn:schemas-microsoft-com:vml" Requires="v">
                <p:oleObj name="Equation" r:id="rId5" imgW="164880" imgH="228600" progId="Equation.DSMT4">
                  <p:embed/>
                </p:oleObj>
              </mc:Choice>
              <mc:Fallback>
                <p:oleObj name="Equation" r:id="rId5" imgW="164880" imgH="228600" progId="Equation.DSMT4">
                  <p:embed/>
                  <p:pic>
                    <p:nvPicPr>
                      <p:cNvPr id="19" name="Object 18">
                        <a:extLst>
                          <a:ext uri="{FF2B5EF4-FFF2-40B4-BE49-F238E27FC236}">
                            <a16:creationId xmlns:a16="http://schemas.microsoft.com/office/drawing/2014/main" id="{E23B74E9-B0E6-4EF1-8FB2-C82883D89592}"/>
                          </a:ext>
                        </a:extLst>
                      </p:cNvPr>
                      <p:cNvPicPr/>
                      <p:nvPr/>
                    </p:nvPicPr>
                    <p:blipFill>
                      <a:blip r:embed="rId6"/>
                      <a:stretch>
                        <a:fillRect/>
                      </a:stretch>
                    </p:blipFill>
                    <p:spPr>
                      <a:xfrm>
                        <a:off x="5368196" y="5853130"/>
                        <a:ext cx="322263" cy="447675"/>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240D79F1-B15C-4A91-8839-20A2705F3307}"/>
              </a:ext>
            </a:extLst>
          </p:cNvPr>
          <p:cNvGraphicFramePr>
            <a:graphicFrameLocks noChangeAspect="1"/>
          </p:cNvGraphicFramePr>
          <p:nvPr/>
        </p:nvGraphicFramePr>
        <p:xfrm>
          <a:off x="2952936" y="5854700"/>
          <a:ext cx="298450" cy="447675"/>
        </p:xfrm>
        <a:graphic>
          <a:graphicData uri="http://schemas.openxmlformats.org/presentationml/2006/ole">
            <mc:AlternateContent xmlns:mc="http://schemas.openxmlformats.org/markup-compatibility/2006">
              <mc:Choice xmlns:v="urn:schemas-microsoft-com:vml" Requires="v">
                <p:oleObj name="Equation" r:id="rId7" imgW="152280" imgH="228600" progId="Equation.DSMT4">
                  <p:embed/>
                </p:oleObj>
              </mc:Choice>
              <mc:Fallback>
                <p:oleObj name="Equation" r:id="rId7" imgW="152280" imgH="228600" progId="Equation.DSMT4">
                  <p:embed/>
                  <p:pic>
                    <p:nvPicPr>
                      <p:cNvPr id="20" name="Object 19">
                        <a:extLst>
                          <a:ext uri="{FF2B5EF4-FFF2-40B4-BE49-F238E27FC236}">
                            <a16:creationId xmlns:a16="http://schemas.microsoft.com/office/drawing/2014/main" id="{240D79F1-B15C-4A91-8839-20A2705F3307}"/>
                          </a:ext>
                        </a:extLst>
                      </p:cNvPr>
                      <p:cNvPicPr/>
                      <p:nvPr/>
                    </p:nvPicPr>
                    <p:blipFill>
                      <a:blip r:embed="rId8"/>
                      <a:stretch>
                        <a:fillRect/>
                      </a:stretch>
                    </p:blipFill>
                    <p:spPr>
                      <a:xfrm>
                        <a:off x="2952936" y="5854700"/>
                        <a:ext cx="298450" cy="447675"/>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D3B5A724-0779-4FCA-B051-800DEB53E4A3}"/>
              </a:ext>
            </a:extLst>
          </p:cNvPr>
          <p:cNvGraphicFramePr>
            <a:graphicFrameLocks noChangeAspect="1"/>
          </p:cNvGraphicFramePr>
          <p:nvPr/>
        </p:nvGraphicFramePr>
        <p:xfrm>
          <a:off x="4163275" y="5855926"/>
          <a:ext cx="322263" cy="447675"/>
        </p:xfrm>
        <a:graphic>
          <a:graphicData uri="http://schemas.openxmlformats.org/presentationml/2006/ole">
            <mc:AlternateContent xmlns:mc="http://schemas.openxmlformats.org/markup-compatibility/2006">
              <mc:Choice xmlns:v="urn:schemas-microsoft-com:vml" Requires="v">
                <p:oleObj name="Equation" r:id="rId9" imgW="164880" imgH="228600" progId="Equation.DSMT4">
                  <p:embed/>
                </p:oleObj>
              </mc:Choice>
              <mc:Fallback>
                <p:oleObj name="Equation" r:id="rId9" imgW="164880" imgH="228600" progId="Equation.DSMT4">
                  <p:embed/>
                  <p:pic>
                    <p:nvPicPr>
                      <p:cNvPr id="21" name="Object 20">
                        <a:extLst>
                          <a:ext uri="{FF2B5EF4-FFF2-40B4-BE49-F238E27FC236}">
                            <a16:creationId xmlns:a16="http://schemas.microsoft.com/office/drawing/2014/main" id="{D3B5A724-0779-4FCA-B051-800DEB53E4A3}"/>
                          </a:ext>
                        </a:extLst>
                      </p:cNvPr>
                      <p:cNvPicPr/>
                      <p:nvPr/>
                    </p:nvPicPr>
                    <p:blipFill>
                      <a:blip r:embed="rId10"/>
                      <a:stretch>
                        <a:fillRect/>
                      </a:stretch>
                    </p:blipFill>
                    <p:spPr>
                      <a:xfrm>
                        <a:off x="4163275" y="5855926"/>
                        <a:ext cx="322263" cy="447675"/>
                      </a:xfrm>
                      <a:prstGeom prst="rect">
                        <a:avLst/>
                      </a:prstGeom>
                    </p:spPr>
                  </p:pic>
                </p:oleObj>
              </mc:Fallback>
            </mc:AlternateContent>
          </a:graphicData>
        </a:graphic>
      </p:graphicFrame>
      <p:sp>
        <p:nvSpPr>
          <p:cNvPr id="24" name="TextBox 23">
            <a:extLst>
              <a:ext uri="{FF2B5EF4-FFF2-40B4-BE49-F238E27FC236}">
                <a16:creationId xmlns:a16="http://schemas.microsoft.com/office/drawing/2014/main" id="{02D979B8-8030-4931-9C1B-1746765F90BA}"/>
              </a:ext>
            </a:extLst>
          </p:cNvPr>
          <p:cNvSpPr txBox="1"/>
          <p:nvPr/>
        </p:nvSpPr>
        <p:spPr>
          <a:xfrm>
            <a:off x="3579022" y="5189479"/>
            <a:ext cx="820721"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2</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sp>
        <p:nvSpPr>
          <p:cNvPr id="25" name="TextBox 24">
            <a:extLst>
              <a:ext uri="{FF2B5EF4-FFF2-40B4-BE49-F238E27FC236}">
                <a16:creationId xmlns:a16="http://schemas.microsoft.com/office/drawing/2014/main" id="{18AA6CBF-E29F-4A41-86B4-4B1D6B807A57}"/>
              </a:ext>
            </a:extLst>
          </p:cNvPr>
          <p:cNvSpPr txBox="1"/>
          <p:nvPr/>
        </p:nvSpPr>
        <p:spPr>
          <a:xfrm>
            <a:off x="4726163" y="4097815"/>
            <a:ext cx="820721"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pic>
        <p:nvPicPr>
          <p:cNvPr id="6" name="Audio 5">
            <a:hlinkClick r:id="" action="ppaction://media"/>
            <a:extLst>
              <a:ext uri="{FF2B5EF4-FFF2-40B4-BE49-F238E27FC236}">
                <a16:creationId xmlns:a16="http://schemas.microsoft.com/office/drawing/2014/main" id="{723A74B5-88A4-4460-80B8-57AA4534DA98}"/>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43926104"/>
      </p:ext>
    </p:extLst>
  </p:cSld>
  <p:clrMapOvr>
    <a:masterClrMapping/>
  </p:clrMapOvr>
  <mc:AlternateContent xmlns:mc="http://schemas.openxmlformats.org/markup-compatibility/2006" xmlns:p14="http://schemas.microsoft.com/office/powerpoint/2010/main">
    <mc:Choice Requires="p14">
      <p:transition spd="slow" p14:dur="2000" advTm="38045"/>
    </mc:Choice>
    <mc:Fallback xmlns="">
      <p:transition spd="slow" advTm="38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Interpolating quadratics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 constant coefficient is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Inverse quadratic interpolation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cxnSp>
        <p:nvCxnSpPr>
          <p:cNvPr id="7" name="Straight Connector 6">
            <a:extLst>
              <a:ext uri="{FF2B5EF4-FFF2-40B4-BE49-F238E27FC236}">
                <a16:creationId xmlns:a16="http://schemas.microsoft.com/office/drawing/2014/main" id="{1C5FF502-0E26-408A-8D89-B4C699CC1FF5}"/>
              </a:ext>
            </a:extLst>
          </p:cNvPr>
          <p:cNvCxnSpPr>
            <a:cxnSpLocks/>
          </p:cNvCxnSpPr>
          <p:nvPr/>
        </p:nvCxnSpPr>
        <p:spPr>
          <a:xfrm rot="16200000">
            <a:off x="4399743" y="4215767"/>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Freeform: Shape 7">
            <a:extLst>
              <a:ext uri="{FF2B5EF4-FFF2-40B4-BE49-F238E27FC236}">
                <a16:creationId xmlns:a16="http://schemas.microsoft.com/office/drawing/2014/main" id="{7E403711-46FD-4C1C-A569-B6AD4C9F1B48}"/>
              </a:ext>
            </a:extLst>
          </p:cNvPr>
          <p:cNvSpPr/>
          <p:nvPr/>
        </p:nvSpPr>
        <p:spPr>
          <a:xfrm>
            <a:off x="2940839" y="4313233"/>
            <a:ext cx="2662508" cy="2082992"/>
          </a:xfrm>
          <a:custGeom>
            <a:avLst/>
            <a:gdLst>
              <a:gd name="connsiteX0" fmla="*/ 0 w 3382021"/>
              <a:gd name="connsiteY0" fmla="*/ 488576 h 488576"/>
              <a:gd name="connsiteX1" fmla="*/ 804672 w 3382021"/>
              <a:gd name="connsiteY1" fmla="*/ 86240 h 488576"/>
              <a:gd name="connsiteX2" fmla="*/ 2057400 w 3382021"/>
              <a:gd name="connsiteY2" fmla="*/ 351416 h 488576"/>
              <a:gd name="connsiteX3" fmla="*/ 3209544 w 3382021"/>
              <a:gd name="connsiteY3" fmla="*/ 40520 h 488576"/>
              <a:gd name="connsiteX4" fmla="*/ 3355848 w 3382021"/>
              <a:gd name="connsiteY4" fmla="*/ 13088 h 488576"/>
              <a:gd name="connsiteX0" fmla="*/ 0 w 3382021"/>
              <a:gd name="connsiteY0" fmla="*/ 488576 h 844328"/>
              <a:gd name="connsiteX1" fmla="*/ 1282844 w 3382021"/>
              <a:gd name="connsiteY1" fmla="*/ 843655 h 844328"/>
              <a:gd name="connsiteX2" fmla="*/ 2057400 w 3382021"/>
              <a:gd name="connsiteY2" fmla="*/ 351416 h 844328"/>
              <a:gd name="connsiteX3" fmla="*/ 3209544 w 3382021"/>
              <a:gd name="connsiteY3" fmla="*/ 40520 h 844328"/>
              <a:gd name="connsiteX4" fmla="*/ 3355848 w 3382021"/>
              <a:gd name="connsiteY4" fmla="*/ 13088 h 844328"/>
              <a:gd name="connsiteX0" fmla="*/ 0 w 3382021"/>
              <a:gd name="connsiteY0" fmla="*/ 488576 h 843687"/>
              <a:gd name="connsiteX1" fmla="*/ 1282844 w 3382021"/>
              <a:gd name="connsiteY1" fmla="*/ 843655 h 843687"/>
              <a:gd name="connsiteX2" fmla="*/ 2627851 w 3382021"/>
              <a:gd name="connsiteY2" fmla="*/ 459027 h 843687"/>
              <a:gd name="connsiteX3" fmla="*/ 3209544 w 3382021"/>
              <a:gd name="connsiteY3" fmla="*/ 40520 h 843687"/>
              <a:gd name="connsiteX4" fmla="*/ 3355848 w 3382021"/>
              <a:gd name="connsiteY4" fmla="*/ 13088 h 84368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246"/>
              <a:gd name="connsiteX1" fmla="*/ 1282844 w 3209544"/>
              <a:gd name="connsiteY1" fmla="*/ 803135 h 803246"/>
              <a:gd name="connsiteX2" fmla="*/ 2627851 w 3209544"/>
              <a:gd name="connsiteY2" fmla="*/ 480590 h 803246"/>
              <a:gd name="connsiteX3" fmla="*/ 3209544 w 3209544"/>
              <a:gd name="connsiteY3" fmla="*/ 0 h 803246"/>
              <a:gd name="connsiteX0" fmla="*/ 0 w 3209544"/>
              <a:gd name="connsiteY0" fmla="*/ 448056 h 809417"/>
              <a:gd name="connsiteX1" fmla="*/ 1282844 w 3209544"/>
              <a:gd name="connsiteY1" fmla="*/ 803135 h 809417"/>
              <a:gd name="connsiteX2" fmla="*/ 3209544 w 3209544"/>
              <a:gd name="connsiteY2" fmla="*/ 0 h 809417"/>
              <a:gd name="connsiteX0" fmla="*/ 0 w 3066931"/>
              <a:gd name="connsiteY0" fmla="*/ 903333 h 903333"/>
              <a:gd name="connsiteX1" fmla="*/ 1140231 w 3066931"/>
              <a:gd name="connsiteY1" fmla="*/ 803135 h 903333"/>
              <a:gd name="connsiteX2" fmla="*/ 3066931 w 3066931"/>
              <a:gd name="connsiteY2" fmla="*/ 0 h 903333"/>
              <a:gd name="connsiteX0" fmla="*/ 0 w 3066931"/>
              <a:gd name="connsiteY0" fmla="*/ 903333 h 917096"/>
              <a:gd name="connsiteX1" fmla="*/ 1140231 w 3066931"/>
              <a:gd name="connsiteY1" fmla="*/ 803135 h 917096"/>
              <a:gd name="connsiteX2" fmla="*/ 3066931 w 3066931"/>
              <a:gd name="connsiteY2" fmla="*/ 0 h 917096"/>
              <a:gd name="connsiteX0" fmla="*/ 0 w 3066931"/>
              <a:gd name="connsiteY0" fmla="*/ 903333 h 905459"/>
              <a:gd name="connsiteX1" fmla="*/ 1643571 w 3066931"/>
              <a:gd name="connsiteY1" fmla="*/ 720358 h 905459"/>
              <a:gd name="connsiteX2" fmla="*/ 3066931 w 3066931"/>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3038109"/>
              <a:gd name="connsiteY0" fmla="*/ 892549 h 892549"/>
              <a:gd name="connsiteX1" fmla="*/ 3038109 w 3038109"/>
              <a:gd name="connsiteY1" fmla="*/ 0 h 892549"/>
              <a:gd name="connsiteX0" fmla="*/ 0 w 3038109"/>
              <a:gd name="connsiteY0" fmla="*/ 892549 h 892549"/>
              <a:gd name="connsiteX1" fmla="*/ 3038109 w 3038109"/>
              <a:gd name="connsiteY1" fmla="*/ 0 h 892549"/>
            </a:gdLst>
            <a:ahLst/>
            <a:cxnLst>
              <a:cxn ang="0">
                <a:pos x="connsiteX0" y="connsiteY0"/>
              </a:cxn>
              <a:cxn ang="0">
                <a:pos x="connsiteX1" y="connsiteY1"/>
              </a:cxn>
            </a:cxnLst>
            <a:rect l="l" t="t" r="r" b="b"/>
            <a:pathLst>
              <a:path w="3038109" h="892549">
                <a:moveTo>
                  <a:pt x="0" y="892549"/>
                </a:moveTo>
                <a:cubicBezTo>
                  <a:pt x="1047907" y="749475"/>
                  <a:pt x="2339095" y="367636"/>
                  <a:pt x="3038109"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9EE8178-D344-426C-AA53-811F8162D9CD}"/>
              </a:ext>
            </a:extLst>
          </p:cNvPr>
          <p:cNvCxnSpPr>
            <a:cxnSpLocks/>
          </p:cNvCxnSpPr>
          <p:nvPr/>
        </p:nvCxnSpPr>
        <p:spPr>
          <a:xfrm>
            <a:off x="5495772" y="5736718"/>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4AF3348-2607-4D23-8F7D-6A0DF598DEF4}"/>
              </a:ext>
            </a:extLst>
          </p:cNvPr>
          <p:cNvSpPr txBox="1"/>
          <p:nvPr/>
        </p:nvSpPr>
        <p:spPr>
          <a:xfrm>
            <a:off x="2162693" y="6007245"/>
            <a:ext cx="820721"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sp>
        <p:nvSpPr>
          <p:cNvPr id="11" name="Oval 10">
            <a:extLst>
              <a:ext uri="{FF2B5EF4-FFF2-40B4-BE49-F238E27FC236}">
                <a16:creationId xmlns:a16="http://schemas.microsoft.com/office/drawing/2014/main" id="{89F0E8CA-ADBD-4905-A76E-B8D902102D4F}"/>
              </a:ext>
            </a:extLst>
          </p:cNvPr>
          <p:cNvSpPr/>
          <p:nvPr/>
        </p:nvSpPr>
        <p:spPr>
          <a:xfrm>
            <a:off x="5455444" y="439648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45707E4-1D79-43C7-AC1D-D1338A79EF2C}"/>
              </a:ext>
            </a:extLst>
          </p:cNvPr>
          <p:cNvCxnSpPr>
            <a:cxnSpLocks/>
          </p:cNvCxnSpPr>
          <p:nvPr/>
        </p:nvCxnSpPr>
        <p:spPr>
          <a:xfrm>
            <a:off x="3057517" y="5732775"/>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319F1471-8B61-44FE-BBB9-DB9BA07AD566}"/>
              </a:ext>
            </a:extLst>
          </p:cNvPr>
          <p:cNvSpPr/>
          <p:nvPr/>
        </p:nvSpPr>
        <p:spPr>
          <a:xfrm>
            <a:off x="3013892" y="629475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2E2F1700-D1A3-4BA3-A6D0-ACAC96D39E6A}"/>
              </a:ext>
            </a:extLst>
          </p:cNvPr>
          <p:cNvCxnSpPr>
            <a:cxnSpLocks/>
          </p:cNvCxnSpPr>
          <p:nvPr/>
        </p:nvCxnSpPr>
        <p:spPr>
          <a:xfrm>
            <a:off x="4278380" y="5734173"/>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AA29C245-4CCA-4D73-A4D6-50CAE7781465}"/>
              </a:ext>
            </a:extLst>
          </p:cNvPr>
          <p:cNvSpPr/>
          <p:nvPr/>
        </p:nvSpPr>
        <p:spPr>
          <a:xfrm>
            <a:off x="4234755" y="557351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Object 18">
            <a:extLst>
              <a:ext uri="{FF2B5EF4-FFF2-40B4-BE49-F238E27FC236}">
                <a16:creationId xmlns:a16="http://schemas.microsoft.com/office/drawing/2014/main" id="{E23B74E9-B0E6-4EF1-8FB2-C82883D89592}"/>
              </a:ext>
            </a:extLst>
          </p:cNvPr>
          <p:cNvGraphicFramePr>
            <a:graphicFrameLocks noChangeAspect="1"/>
          </p:cNvGraphicFramePr>
          <p:nvPr/>
        </p:nvGraphicFramePr>
        <p:xfrm>
          <a:off x="5368196" y="5853130"/>
          <a:ext cx="322263" cy="447675"/>
        </p:xfrm>
        <a:graphic>
          <a:graphicData uri="http://schemas.openxmlformats.org/presentationml/2006/ole">
            <mc:AlternateContent xmlns:mc="http://schemas.openxmlformats.org/markup-compatibility/2006">
              <mc:Choice xmlns:v="urn:schemas-microsoft-com:vml" Requires="v">
                <p:oleObj name="Equation" r:id="rId5" imgW="164880" imgH="228600" progId="Equation.DSMT4">
                  <p:embed/>
                </p:oleObj>
              </mc:Choice>
              <mc:Fallback>
                <p:oleObj name="Equation" r:id="rId5" imgW="164880" imgH="228600" progId="Equation.DSMT4">
                  <p:embed/>
                  <p:pic>
                    <p:nvPicPr>
                      <p:cNvPr id="19" name="Object 18">
                        <a:extLst>
                          <a:ext uri="{FF2B5EF4-FFF2-40B4-BE49-F238E27FC236}">
                            <a16:creationId xmlns:a16="http://schemas.microsoft.com/office/drawing/2014/main" id="{E23B74E9-B0E6-4EF1-8FB2-C82883D89592}"/>
                          </a:ext>
                        </a:extLst>
                      </p:cNvPr>
                      <p:cNvPicPr/>
                      <p:nvPr/>
                    </p:nvPicPr>
                    <p:blipFill>
                      <a:blip r:embed="rId6"/>
                      <a:stretch>
                        <a:fillRect/>
                      </a:stretch>
                    </p:blipFill>
                    <p:spPr>
                      <a:xfrm>
                        <a:off x="5368196" y="5853130"/>
                        <a:ext cx="322263" cy="447675"/>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240D79F1-B15C-4A91-8839-20A2705F3307}"/>
              </a:ext>
            </a:extLst>
          </p:cNvPr>
          <p:cNvGraphicFramePr>
            <a:graphicFrameLocks noChangeAspect="1"/>
          </p:cNvGraphicFramePr>
          <p:nvPr/>
        </p:nvGraphicFramePr>
        <p:xfrm>
          <a:off x="2952936" y="5854700"/>
          <a:ext cx="298450" cy="447675"/>
        </p:xfrm>
        <a:graphic>
          <a:graphicData uri="http://schemas.openxmlformats.org/presentationml/2006/ole">
            <mc:AlternateContent xmlns:mc="http://schemas.openxmlformats.org/markup-compatibility/2006">
              <mc:Choice xmlns:v="urn:schemas-microsoft-com:vml" Requires="v">
                <p:oleObj name="Equation" r:id="rId7" imgW="152280" imgH="228600" progId="Equation.DSMT4">
                  <p:embed/>
                </p:oleObj>
              </mc:Choice>
              <mc:Fallback>
                <p:oleObj name="Equation" r:id="rId7" imgW="152280" imgH="228600" progId="Equation.DSMT4">
                  <p:embed/>
                  <p:pic>
                    <p:nvPicPr>
                      <p:cNvPr id="20" name="Object 19">
                        <a:extLst>
                          <a:ext uri="{FF2B5EF4-FFF2-40B4-BE49-F238E27FC236}">
                            <a16:creationId xmlns:a16="http://schemas.microsoft.com/office/drawing/2014/main" id="{240D79F1-B15C-4A91-8839-20A2705F3307}"/>
                          </a:ext>
                        </a:extLst>
                      </p:cNvPr>
                      <p:cNvPicPr/>
                      <p:nvPr/>
                    </p:nvPicPr>
                    <p:blipFill>
                      <a:blip r:embed="rId8"/>
                      <a:stretch>
                        <a:fillRect/>
                      </a:stretch>
                    </p:blipFill>
                    <p:spPr>
                      <a:xfrm>
                        <a:off x="2952936" y="5854700"/>
                        <a:ext cx="298450" cy="447675"/>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D3B5A724-0779-4FCA-B051-800DEB53E4A3}"/>
              </a:ext>
            </a:extLst>
          </p:cNvPr>
          <p:cNvGraphicFramePr>
            <a:graphicFrameLocks noChangeAspect="1"/>
          </p:cNvGraphicFramePr>
          <p:nvPr/>
        </p:nvGraphicFramePr>
        <p:xfrm>
          <a:off x="4163275" y="5855926"/>
          <a:ext cx="322263" cy="447675"/>
        </p:xfrm>
        <a:graphic>
          <a:graphicData uri="http://schemas.openxmlformats.org/presentationml/2006/ole">
            <mc:AlternateContent xmlns:mc="http://schemas.openxmlformats.org/markup-compatibility/2006">
              <mc:Choice xmlns:v="urn:schemas-microsoft-com:vml" Requires="v">
                <p:oleObj name="Equation" r:id="rId9" imgW="164880" imgH="228600" progId="Equation.DSMT4">
                  <p:embed/>
                </p:oleObj>
              </mc:Choice>
              <mc:Fallback>
                <p:oleObj name="Equation" r:id="rId9" imgW="164880" imgH="228600" progId="Equation.DSMT4">
                  <p:embed/>
                  <p:pic>
                    <p:nvPicPr>
                      <p:cNvPr id="21" name="Object 20">
                        <a:extLst>
                          <a:ext uri="{FF2B5EF4-FFF2-40B4-BE49-F238E27FC236}">
                            <a16:creationId xmlns:a16="http://schemas.microsoft.com/office/drawing/2014/main" id="{D3B5A724-0779-4FCA-B051-800DEB53E4A3}"/>
                          </a:ext>
                        </a:extLst>
                      </p:cNvPr>
                      <p:cNvPicPr/>
                      <p:nvPr/>
                    </p:nvPicPr>
                    <p:blipFill>
                      <a:blip r:embed="rId10"/>
                      <a:stretch>
                        <a:fillRect/>
                      </a:stretch>
                    </p:blipFill>
                    <p:spPr>
                      <a:xfrm>
                        <a:off x="4163275" y="5855926"/>
                        <a:ext cx="322263" cy="447675"/>
                      </a:xfrm>
                      <a:prstGeom prst="rect">
                        <a:avLst/>
                      </a:prstGeom>
                    </p:spPr>
                  </p:pic>
                </p:oleObj>
              </mc:Fallback>
            </mc:AlternateContent>
          </a:graphicData>
        </a:graphic>
      </p:graphicFrame>
      <p:sp>
        <p:nvSpPr>
          <p:cNvPr id="24" name="TextBox 23">
            <a:extLst>
              <a:ext uri="{FF2B5EF4-FFF2-40B4-BE49-F238E27FC236}">
                <a16:creationId xmlns:a16="http://schemas.microsoft.com/office/drawing/2014/main" id="{02D979B8-8030-4931-9C1B-1746765F90BA}"/>
              </a:ext>
            </a:extLst>
          </p:cNvPr>
          <p:cNvSpPr txBox="1"/>
          <p:nvPr/>
        </p:nvSpPr>
        <p:spPr>
          <a:xfrm>
            <a:off x="3579022" y="5189479"/>
            <a:ext cx="820721"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2</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sp>
        <p:nvSpPr>
          <p:cNvPr id="25" name="TextBox 24">
            <a:extLst>
              <a:ext uri="{FF2B5EF4-FFF2-40B4-BE49-F238E27FC236}">
                <a16:creationId xmlns:a16="http://schemas.microsoft.com/office/drawing/2014/main" id="{18AA6CBF-E29F-4A41-86B4-4B1D6B807A57}"/>
              </a:ext>
            </a:extLst>
          </p:cNvPr>
          <p:cNvSpPr txBox="1"/>
          <p:nvPr/>
        </p:nvSpPr>
        <p:spPr>
          <a:xfrm>
            <a:off x="4726163" y="4097815"/>
            <a:ext cx="820721"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graphicFrame>
        <p:nvGraphicFramePr>
          <p:cNvPr id="22" name="Object 21">
            <a:extLst>
              <a:ext uri="{FF2B5EF4-FFF2-40B4-BE49-F238E27FC236}">
                <a16:creationId xmlns:a16="http://schemas.microsoft.com/office/drawing/2014/main" id="{DD01E24B-A212-47D1-9EBC-A4F3A91C6703}"/>
              </a:ext>
            </a:extLst>
          </p:cNvPr>
          <p:cNvGraphicFramePr>
            <a:graphicFrameLocks noChangeAspect="1"/>
          </p:cNvGraphicFramePr>
          <p:nvPr>
            <p:extLst>
              <p:ext uri="{D42A27DB-BD31-4B8C-83A1-F6EECF244321}">
                <p14:modId xmlns:p14="http://schemas.microsoft.com/office/powerpoint/2010/main" val="2139529287"/>
              </p:ext>
            </p:extLst>
          </p:nvPr>
        </p:nvGraphicFramePr>
        <p:xfrm>
          <a:off x="984250" y="2035680"/>
          <a:ext cx="7702550" cy="2090738"/>
        </p:xfrm>
        <a:graphic>
          <a:graphicData uri="http://schemas.openxmlformats.org/presentationml/2006/ole">
            <mc:AlternateContent xmlns:mc="http://schemas.openxmlformats.org/markup-compatibility/2006">
              <mc:Choice xmlns:v="urn:schemas-microsoft-com:vml" Requires="v">
                <p:oleObj name="Equation" r:id="rId11" imgW="3949560" imgH="1066680" progId="Equation.DSMT4">
                  <p:embed/>
                </p:oleObj>
              </mc:Choice>
              <mc:Fallback>
                <p:oleObj name="Equation" r:id="rId11" imgW="3949560" imgH="1066680" progId="Equation.DSMT4">
                  <p:embed/>
                  <p:pic>
                    <p:nvPicPr>
                      <p:cNvPr id="23" name="Object 22">
                        <a:extLst>
                          <a:ext uri="{FF2B5EF4-FFF2-40B4-BE49-F238E27FC236}">
                            <a16:creationId xmlns:a16="http://schemas.microsoft.com/office/drawing/2014/main" id="{51607500-0D27-4AF0-BF97-DDB6E323C602}"/>
                          </a:ext>
                        </a:extLst>
                      </p:cNvPr>
                      <p:cNvPicPr/>
                      <p:nvPr/>
                    </p:nvPicPr>
                    <p:blipFill>
                      <a:blip r:embed="rId12"/>
                      <a:stretch>
                        <a:fillRect/>
                      </a:stretch>
                    </p:blipFill>
                    <p:spPr>
                      <a:xfrm>
                        <a:off x="984250" y="2035680"/>
                        <a:ext cx="7702550" cy="2090738"/>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FCF265C6-0447-4BE3-B8C1-83B6EC9F6F4A}"/>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39572048"/>
      </p:ext>
    </p:extLst>
  </p:cSld>
  <p:clrMapOvr>
    <a:masterClrMapping/>
  </p:clrMapOvr>
  <mc:AlternateContent xmlns:mc="http://schemas.openxmlformats.org/markup-compatibility/2006" xmlns:p14="http://schemas.microsoft.com/office/powerpoint/2010/main">
    <mc:Choice Requires="p14">
      <p:transition spd="slow" p14:dur="2000" advTm="31473"/>
    </mc:Choice>
    <mc:Fallback xmlns="">
      <p:transition spd="slow" advTm="31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Interpolating quadratics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Of course, this technique fails if any two of the </a:t>
            </a:r>
            <a:r>
              <a:rPr lang="en-US" i="1" dirty="0">
                <a:latin typeface="Times New Roman" panose="02020603050405020304" pitchFamily="18" charset="0"/>
              </a:rPr>
              <a:t>f</a:t>
            </a:r>
            <a:r>
              <a:rPr lang="en-US" i="1" dirty="0"/>
              <a:t> </a:t>
            </a:r>
            <a:r>
              <a:rPr lang="en-US" dirty="0"/>
              <a:t>values are the same or very similar</a:t>
            </a:r>
          </a:p>
          <a:p>
            <a:pPr lvl="1"/>
            <a:r>
              <a:rPr lang="en-US" dirty="0">
                <a:latin typeface="Times New Roman" panose="02020603050405020304" pitchFamily="18" charset="0"/>
              </a:rPr>
              <a:t>To ensure the </a:t>
            </a:r>
            <a:r>
              <a:rPr lang="en-US" i="1" dirty="0">
                <a:latin typeface="Times New Roman" panose="02020603050405020304" pitchFamily="18" charset="0"/>
              </a:rPr>
              <a:t>f</a:t>
            </a:r>
            <a:r>
              <a:rPr lang="en-US" dirty="0">
                <a:latin typeface="Times New Roman" panose="02020603050405020304" pitchFamily="18" charset="0"/>
              </a:rPr>
              <a:t> values are likely to be different,</a:t>
            </a:r>
            <a:br>
              <a:rPr lang="en-US" dirty="0">
                <a:latin typeface="Times New Roman" panose="02020603050405020304" pitchFamily="18" charset="0"/>
              </a:rPr>
            </a:br>
            <a:r>
              <a:rPr lang="en-US" dirty="0">
                <a:latin typeface="Times New Roman" panose="02020603050405020304" pitchFamily="18" charset="0"/>
              </a:rPr>
              <a:t>	this technique works well if the root is bracketed</a:t>
            </a:r>
          </a:p>
          <a:p>
            <a:pPr lvl="1"/>
            <a:r>
              <a:rPr lang="en-US" dirty="0">
                <a:latin typeface="Times New Roman" panose="02020603050405020304" pitchFamily="18" charset="0"/>
              </a:rPr>
              <a:t>In this case, at least two of the differences are guaranteed to be relatively large</a:t>
            </a:r>
          </a:p>
          <a:p>
            <a:pPr lvl="1"/>
            <a:r>
              <a:rPr lang="en-US" dirty="0">
                <a:latin typeface="Times New Roman" panose="02020603050405020304" pitchFamily="18" charset="0"/>
              </a:rPr>
              <a:t>This is used in the next algorithm: the Brent-Dekker method</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Inverse quadratic interpolation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pic>
        <p:nvPicPr>
          <p:cNvPr id="7" name="Audio 6">
            <a:hlinkClick r:id="" action="ppaction://media"/>
            <a:extLst>
              <a:ext uri="{FF2B5EF4-FFF2-40B4-BE49-F238E27FC236}">
                <a16:creationId xmlns:a16="http://schemas.microsoft.com/office/drawing/2014/main" id="{57EB8CB2-5941-4F17-99FA-121E3BB72CD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91797612"/>
      </p:ext>
    </p:extLst>
  </p:cSld>
  <p:clrMapOvr>
    <a:masterClrMapping/>
  </p:clrMapOvr>
  <mc:AlternateContent xmlns:mc="http://schemas.openxmlformats.org/markup-compatibility/2006" xmlns:p14="http://schemas.microsoft.com/office/powerpoint/2010/main">
    <mc:Choice Requires="p14">
      <p:transition spd="slow" p14:dur="2000" advTm="57573"/>
    </mc:Choice>
    <mc:Fallback xmlns="">
      <p:transition spd="slow" advTm="57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5B0FF-AD8F-45ED-99D1-D46910D6EC56}"/>
              </a:ext>
            </a:extLst>
          </p:cNvPr>
          <p:cNvSpPr>
            <a:spLocks noGrp="1"/>
          </p:cNvSpPr>
          <p:nvPr>
            <p:ph type="title"/>
          </p:nvPr>
        </p:nvSpPr>
        <p:spPr/>
        <p:txBody>
          <a:bodyPr/>
          <a:lstStyle/>
          <a:p>
            <a:r>
              <a:rPr lang="en-US" dirty="0"/>
              <a:t>Rate of convergence</a:t>
            </a:r>
          </a:p>
        </p:txBody>
      </p:sp>
      <p:sp>
        <p:nvSpPr>
          <p:cNvPr id="3" name="Content Placeholder 2">
            <a:extLst>
              <a:ext uri="{FF2B5EF4-FFF2-40B4-BE49-F238E27FC236}">
                <a16:creationId xmlns:a16="http://schemas.microsoft.com/office/drawing/2014/main" id="{5B6F62C9-1A8B-4855-915E-FC9E07BBA239}"/>
              </a:ext>
            </a:extLst>
          </p:cNvPr>
          <p:cNvSpPr>
            <a:spLocks noGrp="1"/>
          </p:cNvSpPr>
          <p:nvPr>
            <p:ph idx="1"/>
          </p:nvPr>
        </p:nvSpPr>
        <p:spPr/>
        <p:txBody>
          <a:bodyPr/>
          <a:lstStyle/>
          <a:p>
            <a:r>
              <a:rPr lang="en-US" dirty="0"/>
              <a:t>Like Muller’s method, if </a:t>
            </a:r>
            <a:r>
              <a:rPr lang="en-US" i="1" dirty="0">
                <a:latin typeface="Times New Roman" panose="02020603050405020304" pitchFamily="18" charset="0"/>
              </a:rPr>
              <a:t>h</a:t>
            </a:r>
            <a:r>
              <a:rPr lang="en-US" i="1" dirty="0"/>
              <a:t> </a:t>
            </a:r>
            <a:r>
              <a:rPr lang="en-US" dirty="0"/>
              <a:t>is the error, then the rate of convergence is </a:t>
            </a:r>
            <a:r>
              <a:rPr lang="en-US" dirty="0">
                <a:latin typeface="Times New Roman" panose="02020603050405020304" pitchFamily="18" charset="0"/>
              </a:rPr>
              <a:t>O(</a:t>
            </a:r>
            <a:r>
              <a:rPr lang="en-US" i="1" dirty="0">
                <a:latin typeface="Times New Roman" panose="02020603050405020304" pitchFamily="18" charset="0"/>
              </a:rPr>
              <a:t>h</a:t>
            </a:r>
            <a:r>
              <a:rPr lang="en-US" i="1" baseline="30000" dirty="0">
                <a:latin typeface="Symbol" panose="05050102010706020507" pitchFamily="18" charset="2"/>
              </a:rPr>
              <a:t>m</a:t>
            </a:r>
            <a:r>
              <a:rPr lang="en-US" dirty="0">
                <a:latin typeface="Times New Roman" panose="02020603050405020304" pitchFamily="18" charset="0"/>
              </a:rPr>
              <a:t>) </a:t>
            </a:r>
            <a:r>
              <a:rPr lang="en-US" dirty="0"/>
              <a:t>where </a:t>
            </a:r>
            <a:r>
              <a:rPr lang="en-US" i="1" dirty="0">
                <a:latin typeface="Symbol" panose="05050102010706020507" pitchFamily="18" charset="2"/>
              </a:rPr>
              <a:t>m</a:t>
            </a:r>
            <a:r>
              <a:rPr lang="en-US" dirty="0"/>
              <a:t> is the real root of</a:t>
            </a:r>
            <a:endParaRPr lang="en-US" i="1" dirty="0">
              <a:latin typeface="Times New Roman" panose="02020603050405020304" pitchFamily="18" charset="0"/>
            </a:endParaRPr>
          </a:p>
          <a:p>
            <a:pPr marL="0" indent="0">
              <a:buNone/>
            </a:pPr>
            <a:r>
              <a:rPr lang="en-US" i="1" dirty="0">
                <a:latin typeface="Times New Roman" panose="02020603050405020304" pitchFamily="18" charset="0"/>
              </a:rPr>
              <a:t>			     x</a:t>
            </a:r>
            <a:r>
              <a:rPr lang="en-US" baseline="30000" dirty="0">
                <a:latin typeface="Times New Roman" panose="02020603050405020304" pitchFamily="18" charset="0"/>
              </a:rPr>
              <a:t>3</a:t>
            </a:r>
            <a:r>
              <a:rPr lang="en-US" dirty="0">
                <a:latin typeface="Times New Roman" panose="02020603050405020304" pitchFamily="18" charset="0"/>
              </a:rPr>
              <a:t> = </a:t>
            </a:r>
            <a:r>
              <a:rPr lang="en-US" i="1" dirty="0">
                <a:latin typeface="Times New Roman" panose="02020603050405020304" pitchFamily="18" charset="0"/>
              </a:rPr>
              <a:t>x</a:t>
            </a:r>
            <a:r>
              <a:rPr lang="en-US" baseline="30000" dirty="0">
                <a:latin typeface="Times New Roman" panose="02020603050405020304" pitchFamily="18" charset="0"/>
              </a:rPr>
              <a:t>2</a:t>
            </a:r>
            <a:r>
              <a:rPr lang="en-US" dirty="0">
                <a:latin typeface="Times New Roman" panose="02020603050405020304" pitchFamily="18" charset="0"/>
              </a:rPr>
              <a:t> + </a:t>
            </a:r>
            <a:r>
              <a:rPr lang="en-US" i="1" dirty="0">
                <a:latin typeface="Times New Roman" panose="02020603050405020304" pitchFamily="18" charset="0"/>
              </a:rPr>
              <a:t>x</a:t>
            </a:r>
            <a:r>
              <a:rPr lang="en-US" dirty="0">
                <a:latin typeface="Times New Roman" panose="02020603050405020304" pitchFamily="18" charset="0"/>
              </a:rPr>
              <a:t> + 1</a:t>
            </a:r>
            <a:r>
              <a:rPr lang="en-US" dirty="0"/>
              <a:t>,</a:t>
            </a:r>
          </a:p>
          <a:p>
            <a:pPr marL="0" indent="0">
              <a:buNone/>
            </a:pPr>
            <a:r>
              <a:rPr lang="en-US" dirty="0"/>
              <a:t>      so </a:t>
            </a:r>
            <a:r>
              <a:rPr lang="en-US" i="1" dirty="0">
                <a:latin typeface="Symbol" panose="05050102010706020507" pitchFamily="18" charset="2"/>
              </a:rPr>
              <a:t>m</a:t>
            </a:r>
            <a:r>
              <a:rPr lang="en-US" dirty="0">
                <a:latin typeface="Times New Roman" panose="02020603050405020304" pitchFamily="18" charset="0"/>
              </a:rPr>
              <a:t> ≈ 1.8393</a:t>
            </a:r>
          </a:p>
          <a:p>
            <a:pPr lvl="1"/>
            <a:r>
              <a:rPr lang="en-US" dirty="0"/>
              <a:t>This is, again, significantly better than the secant method</a:t>
            </a:r>
            <a:endParaRPr lang="en-US" dirty="0">
              <a:latin typeface="Times New Roman" panose="02020603050405020304" pitchFamily="18" charset="0"/>
            </a:endParaRPr>
          </a:p>
          <a:p>
            <a:pPr lvl="1"/>
            <a:r>
              <a:rPr lang="en-US" dirty="0">
                <a:latin typeface="Times New Roman" panose="02020603050405020304" pitchFamily="18" charset="0"/>
              </a:rPr>
              <a:t>If we are bracketing the root, this even better than either of the bisection or bracketed secant methods</a:t>
            </a:r>
            <a:endParaRPr lang="en-US" dirty="0"/>
          </a:p>
        </p:txBody>
      </p:sp>
      <p:sp>
        <p:nvSpPr>
          <p:cNvPr id="4" name="Footer Placeholder 3">
            <a:extLst>
              <a:ext uri="{FF2B5EF4-FFF2-40B4-BE49-F238E27FC236}">
                <a16:creationId xmlns:a16="http://schemas.microsoft.com/office/drawing/2014/main" id="{EDC6DB7D-1520-4A85-B68B-5E8CF80EA4C9}"/>
              </a:ext>
            </a:extLst>
          </p:cNvPr>
          <p:cNvSpPr>
            <a:spLocks noGrp="1"/>
          </p:cNvSpPr>
          <p:nvPr>
            <p:ph type="ftr" sz="quarter" idx="11"/>
          </p:nvPr>
        </p:nvSpPr>
        <p:spPr/>
        <p:txBody>
          <a:bodyPr/>
          <a:lstStyle/>
          <a:p>
            <a:r>
              <a:rPr lang="en-US"/>
              <a:t>Inverse quadratic interpolation</a:t>
            </a:r>
            <a:endParaRPr lang="en-CA" dirty="0"/>
          </a:p>
        </p:txBody>
      </p:sp>
      <p:sp>
        <p:nvSpPr>
          <p:cNvPr id="5" name="Slide Number Placeholder 4">
            <a:extLst>
              <a:ext uri="{FF2B5EF4-FFF2-40B4-BE49-F238E27FC236}">
                <a16:creationId xmlns:a16="http://schemas.microsoft.com/office/drawing/2014/main" id="{87406717-CF37-4FAD-9C14-975BE6C56AEC}"/>
              </a:ext>
            </a:extLst>
          </p:cNvPr>
          <p:cNvSpPr>
            <a:spLocks noGrp="1"/>
          </p:cNvSpPr>
          <p:nvPr>
            <p:ph type="sldNum" sz="quarter" idx="12"/>
          </p:nvPr>
        </p:nvSpPr>
        <p:spPr/>
        <p:txBody>
          <a:bodyPr/>
          <a:lstStyle/>
          <a:p>
            <a:fld id="{42EF6DC8-DA9C-4533-8A40-BB00A2545AF8}" type="slidenum">
              <a:rPr lang="en-CA" smtClean="0"/>
              <a:pPr/>
              <a:t>8</a:t>
            </a:fld>
            <a:endParaRPr lang="en-CA"/>
          </a:p>
        </p:txBody>
      </p:sp>
      <p:pic>
        <p:nvPicPr>
          <p:cNvPr id="6" name="Audio 5">
            <a:hlinkClick r:id="" action="ppaction://media"/>
            <a:extLst>
              <a:ext uri="{FF2B5EF4-FFF2-40B4-BE49-F238E27FC236}">
                <a16:creationId xmlns:a16="http://schemas.microsoft.com/office/drawing/2014/main" id="{082D6D05-7689-475E-8983-FDB477747F3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94840121"/>
      </p:ext>
    </p:extLst>
  </p:cSld>
  <p:clrMapOvr>
    <a:masterClrMapping/>
  </p:clrMapOvr>
  <mc:AlternateContent xmlns:mc="http://schemas.openxmlformats.org/markup-compatibility/2006" xmlns:p14="http://schemas.microsoft.com/office/powerpoint/2010/main">
    <mc:Choice Requires="p14">
      <p:transition spd="slow" p14:dur="2000" advTm="35258"/>
    </mc:Choice>
    <mc:Fallback xmlns="">
      <p:transition spd="slow" advTm="35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Understand inverse quadratic interpolation</a:t>
            </a:r>
          </a:p>
          <a:p>
            <a:pPr lvl="2"/>
            <a:r>
              <a:rPr lang="en-US" dirty="0"/>
              <a:t>It uses quadratic interpolating polynomials to</a:t>
            </a:r>
            <a:br>
              <a:rPr lang="en-US" dirty="0"/>
            </a:br>
            <a:r>
              <a:rPr lang="en-US" dirty="0"/>
              <a:t>approximate the inverse</a:t>
            </a:r>
          </a:p>
          <a:p>
            <a:pPr lvl="1"/>
            <a:r>
              <a:rPr lang="en-US" dirty="0"/>
              <a:t>Understand that this approximation of the inverse</a:t>
            </a:r>
            <a:br>
              <a:rPr lang="en-US" dirty="0"/>
            </a:br>
            <a:r>
              <a:rPr lang="en-US" dirty="0"/>
              <a:t>is evaluated at zero</a:t>
            </a:r>
          </a:p>
          <a:p>
            <a:pPr lvl="2"/>
            <a:r>
              <a:rPr lang="en-US" dirty="0"/>
              <a:t>This results in simply the constant coefficient</a:t>
            </a:r>
          </a:p>
          <a:p>
            <a:pPr lvl="1"/>
            <a:r>
              <a:rPr lang="en-US" dirty="0"/>
              <a:t>Know that this method is </a:t>
            </a:r>
            <a:r>
              <a:rPr lang="en-US" dirty="0">
                <a:latin typeface="Times New Roman" panose="02020603050405020304" pitchFamily="18" charset="0"/>
              </a:rPr>
              <a:t>O(</a:t>
            </a:r>
            <a:r>
              <a:rPr lang="en-US" i="1" dirty="0">
                <a:latin typeface="Times New Roman" panose="02020603050405020304" pitchFamily="18" charset="0"/>
              </a:rPr>
              <a:t>h</a:t>
            </a:r>
            <a:r>
              <a:rPr lang="en-US" i="1" baseline="30000" dirty="0">
                <a:latin typeface="Symbol" panose="05050102010706020507" pitchFamily="18" charset="2"/>
              </a:rPr>
              <a:t>m</a:t>
            </a:r>
            <a:r>
              <a:rPr lang="en-US" dirty="0">
                <a:latin typeface="Times New Roman" panose="02020603050405020304" pitchFamily="18" charset="0"/>
              </a:rPr>
              <a:t>)</a:t>
            </a:r>
            <a:r>
              <a:rPr lang="en-US" dirty="0"/>
              <a:t>,</a:t>
            </a:r>
            <a:br>
              <a:rPr lang="en-US" dirty="0"/>
            </a:br>
            <a:r>
              <a:rPr lang="en-US" dirty="0"/>
              <a:t>	which converges almost as quickly as Newton’s method</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Inverse quadratic interpolation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9</a:t>
            </a:fld>
            <a:endParaRPr lang="en-CA"/>
          </a:p>
        </p:txBody>
      </p:sp>
      <p:pic>
        <p:nvPicPr>
          <p:cNvPr id="5" name="Audio 4">
            <a:hlinkClick r:id="" action="ppaction://media"/>
            <a:extLst>
              <a:ext uri="{FF2B5EF4-FFF2-40B4-BE49-F238E27FC236}">
                <a16:creationId xmlns:a16="http://schemas.microsoft.com/office/drawing/2014/main" id="{4D3B224F-0091-4BAE-96CF-3E72CC5A626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45057"/>
    </mc:Choice>
    <mc:Fallback xmlns="">
      <p:transition spd="slow" advTm="45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4|8|12|10.7|12|2.2|13.3|21.9|45.9"/>
</p:tagLst>
</file>

<file path=ppt/tags/tag2.xml><?xml version="1.0" encoding="utf-8"?>
<p:tagLst xmlns:a="http://schemas.openxmlformats.org/drawingml/2006/main" xmlns:r="http://schemas.openxmlformats.org/officeDocument/2006/relationships" xmlns:p="http://schemas.openxmlformats.org/presentationml/2006/main">
  <p:tag name="TIMING" val="|19.7|8|25"/>
</p:tagLst>
</file>

<file path=ppt/tags/tag3.xml><?xml version="1.0" encoding="utf-8"?>
<p:tagLst xmlns:a="http://schemas.openxmlformats.org/drawingml/2006/main" xmlns:r="http://schemas.openxmlformats.org/officeDocument/2006/relationships" xmlns:p="http://schemas.openxmlformats.org/presentationml/2006/main">
  <p:tag name="TIMING" val="|13.6|18.7"/>
</p:tagLst>
</file>

<file path=ppt/tags/tag4.xml><?xml version="1.0" encoding="utf-8"?>
<p:tagLst xmlns:a="http://schemas.openxmlformats.org/drawingml/2006/main" xmlns:r="http://schemas.openxmlformats.org/officeDocument/2006/relationships" xmlns:p="http://schemas.openxmlformats.org/presentationml/2006/main">
  <p:tag name="TIMING" val="|8.8|10.7|4.4"/>
</p:tagLst>
</file>

<file path=ppt/tags/tag5.xml><?xml version="1.0" encoding="utf-8"?>
<p:tagLst xmlns:a="http://schemas.openxmlformats.org/drawingml/2006/main" xmlns:r="http://schemas.openxmlformats.org/officeDocument/2006/relationships" xmlns:p="http://schemas.openxmlformats.org/presentationml/2006/main">
  <p:tag name="TIMING" val="|17.9|10.3|16.8"/>
</p:tagLst>
</file>

<file path=ppt/tags/tag6.xml><?xml version="1.0" encoding="utf-8"?>
<p:tagLst xmlns:a="http://schemas.openxmlformats.org/drawingml/2006/main" xmlns:r="http://schemas.openxmlformats.org/officeDocument/2006/relationships" xmlns:p="http://schemas.openxmlformats.org/presentationml/2006/main">
  <p:tag name="TIMING" val="|22|4.3"/>
</p:tagLst>
</file>

<file path=ppt/tags/tag7.xml><?xml version="1.0" encoding="utf-8"?>
<p:tagLst xmlns:a="http://schemas.openxmlformats.org/drawingml/2006/main" xmlns:r="http://schemas.openxmlformats.org/officeDocument/2006/relationships" xmlns:p="http://schemas.openxmlformats.org/presentationml/2006/main">
  <p:tag name="TIMING" val="|3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95761</TotalTime>
  <Words>756</Words>
  <Application>Microsoft Office PowerPoint</Application>
  <PresentationFormat>On-screen Show (4:3)</PresentationFormat>
  <Paragraphs>93</Paragraphs>
  <Slides>13</Slides>
  <Notes>0</Notes>
  <HiddenSlides>0</HiddenSlides>
  <MMClips>13</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13</vt:i4>
      </vt:variant>
    </vt:vector>
  </HeadingPairs>
  <TitlesOfParts>
    <vt:vector size="25" baseType="lpstr">
      <vt:lpstr>Arial</vt:lpstr>
      <vt:lpstr>Bookman Old Style</vt:lpstr>
      <vt:lpstr>Calibri</vt:lpstr>
      <vt:lpstr>Cambria</vt:lpstr>
      <vt:lpstr>Consolas</vt:lpstr>
      <vt:lpstr>Constantia</vt:lpstr>
      <vt:lpstr>Georgia</vt:lpstr>
      <vt:lpstr>Symbol</vt:lpstr>
      <vt:lpstr>Times New Roman</vt:lpstr>
      <vt:lpstr>Office Theme</vt:lpstr>
      <vt:lpstr>Equation</vt:lpstr>
      <vt:lpstr>MathType 6.0 Equation</vt:lpstr>
      <vt:lpstr>Inverse quadratic interpolation</vt:lpstr>
      <vt:lpstr>Introduction</vt:lpstr>
      <vt:lpstr>Introduction</vt:lpstr>
      <vt:lpstr>Interpolating quadratics</vt:lpstr>
      <vt:lpstr>Interpolating quadratics</vt:lpstr>
      <vt:lpstr>Interpolating quadratics</vt:lpstr>
      <vt:lpstr>Interpolating quadratics</vt:lpstr>
      <vt:lpstr>Rate of convergence</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1698</cp:revision>
  <dcterms:created xsi:type="dcterms:W3CDTF">2020-04-30T19:27:29Z</dcterms:created>
  <dcterms:modified xsi:type="dcterms:W3CDTF">2021-05-19T00:55:24Z</dcterms:modified>
</cp:coreProperties>
</file>